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71"/>
  </p:notesMasterIdLst>
  <p:handoutMasterIdLst>
    <p:handoutMasterId r:id="rId72"/>
  </p:handoutMasterIdLst>
  <p:sldIdLst>
    <p:sldId id="273" r:id="rId3"/>
    <p:sldId id="257" r:id="rId4"/>
    <p:sldId id="331" r:id="rId5"/>
    <p:sldId id="554" r:id="rId6"/>
    <p:sldId id="516" r:id="rId7"/>
    <p:sldId id="561" r:id="rId8"/>
    <p:sldId id="568" r:id="rId9"/>
    <p:sldId id="569" r:id="rId10"/>
    <p:sldId id="570" r:id="rId11"/>
    <p:sldId id="571" r:id="rId12"/>
    <p:sldId id="329" r:id="rId13"/>
    <p:sldId id="557" r:id="rId14"/>
    <p:sldId id="558" r:id="rId15"/>
    <p:sldId id="559" r:id="rId16"/>
    <p:sldId id="517" r:id="rId17"/>
    <p:sldId id="518" r:id="rId18"/>
    <p:sldId id="519" r:id="rId19"/>
    <p:sldId id="415" r:id="rId20"/>
    <p:sldId id="417" r:id="rId21"/>
    <p:sldId id="560" r:id="rId22"/>
    <p:sldId id="562" r:id="rId23"/>
    <p:sldId id="469" r:id="rId24"/>
    <p:sldId id="420" r:id="rId25"/>
    <p:sldId id="520" r:id="rId26"/>
    <p:sldId id="521" r:id="rId27"/>
    <p:sldId id="522" r:id="rId28"/>
    <p:sldId id="523" r:id="rId29"/>
    <p:sldId id="524" r:id="rId30"/>
    <p:sldId id="453" r:id="rId31"/>
    <p:sldId id="525" r:id="rId32"/>
    <p:sldId id="526" r:id="rId33"/>
    <p:sldId id="527" r:id="rId34"/>
    <p:sldId id="528" r:id="rId35"/>
    <p:sldId id="531" r:id="rId36"/>
    <p:sldId id="530" r:id="rId37"/>
    <p:sldId id="529" r:id="rId38"/>
    <p:sldId id="454" r:id="rId39"/>
    <p:sldId id="532" r:id="rId40"/>
    <p:sldId id="533" r:id="rId41"/>
    <p:sldId id="534" r:id="rId42"/>
    <p:sldId id="535" r:id="rId43"/>
    <p:sldId id="536" r:id="rId44"/>
    <p:sldId id="537" r:id="rId45"/>
    <p:sldId id="538" r:id="rId46"/>
    <p:sldId id="539" r:id="rId47"/>
    <p:sldId id="540" r:id="rId48"/>
    <p:sldId id="542" r:id="rId49"/>
    <p:sldId id="541" r:id="rId50"/>
    <p:sldId id="543" r:id="rId51"/>
    <p:sldId id="544" r:id="rId52"/>
    <p:sldId id="545" r:id="rId53"/>
    <p:sldId id="546" r:id="rId54"/>
    <p:sldId id="547" r:id="rId55"/>
    <p:sldId id="548" r:id="rId56"/>
    <p:sldId id="550" r:id="rId57"/>
    <p:sldId id="551" r:id="rId58"/>
    <p:sldId id="549" r:id="rId59"/>
    <p:sldId id="552" r:id="rId60"/>
    <p:sldId id="553" r:id="rId61"/>
    <p:sldId id="274" r:id="rId62"/>
    <p:sldId id="564" r:id="rId63"/>
    <p:sldId id="565" r:id="rId64"/>
    <p:sldId id="563" r:id="rId65"/>
    <p:sldId id="489" r:id="rId66"/>
    <p:sldId id="351" r:id="rId67"/>
    <p:sldId id="566" r:id="rId68"/>
    <p:sldId id="567" r:id="rId69"/>
    <p:sldId id="492" r:id="rId70"/>
  </p:sldIdLst>
  <p:sldSz cx="9144000" cy="6858000" type="screen4x3"/>
  <p:notesSz cx="7023100" cy="93091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908" autoAdjust="0"/>
    <p:restoredTop sz="78012" autoAdjust="0"/>
  </p:normalViewPr>
  <p:slideViewPr>
    <p:cSldViewPr>
      <p:cViewPr>
        <p:scale>
          <a:sx n="60" d="100"/>
          <a:sy n="60" d="100"/>
        </p:scale>
        <p:origin x="-2314" y="-254"/>
      </p:cViewPr>
      <p:guideLst>
        <p:guide orient="horz" pos="2160"/>
        <p:guide pos="2880"/>
      </p:guideLst>
    </p:cSldViewPr>
  </p:slideViewPr>
  <p:notesTextViewPr>
    <p:cViewPr>
      <p:scale>
        <a:sx n="100" d="100"/>
        <a:sy n="100" d="100"/>
      </p:scale>
      <p:origin x="0" y="0"/>
    </p:cViewPr>
  </p:notesTextViewPr>
  <p:notesViewPr>
    <p:cSldViewPr>
      <p:cViewPr varScale="1">
        <p:scale>
          <a:sx n="64" d="100"/>
          <a:sy n="64" d="100"/>
        </p:scale>
        <p:origin x="-1608" y="-91"/>
      </p:cViewPr>
      <p:guideLst>
        <p:guide orient="horz" pos="2932"/>
        <p:guide pos="2212"/>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slide" Target="slides/slide66.xml"/><Relationship Id="rId76" Type="http://schemas.openxmlformats.org/officeDocument/2006/relationships/tableStyles" Target="tableStyles.xml"/><Relationship Id="rId7" Type="http://schemas.openxmlformats.org/officeDocument/2006/relationships/slide" Target="slides/slide5.xml"/><Relationship Id="rId71"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slide" Target="slides/slide59.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handoutMaster" Target="handoutMasters/handoutMaster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238"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8275" y="0"/>
            <a:ext cx="3043238" cy="465138"/>
          </a:xfrm>
          <a:prstGeom prst="rect">
            <a:avLst/>
          </a:prstGeom>
        </p:spPr>
        <p:txBody>
          <a:bodyPr vert="horz" lIns="91440" tIns="45720" rIns="91440" bIns="45720" rtlCol="0"/>
          <a:lstStyle>
            <a:lvl1pPr algn="r">
              <a:defRPr sz="1200"/>
            </a:lvl1pPr>
          </a:lstStyle>
          <a:p>
            <a:fld id="{5AB7E574-4BFE-41C6-8117-A2B78DD4442A}" type="datetimeFigureOut">
              <a:rPr lang="en-US" smtClean="0"/>
              <a:pPr/>
              <a:t>7/26/2013</a:t>
            </a:fld>
            <a:endParaRPr lang="en-US"/>
          </a:p>
        </p:txBody>
      </p:sp>
      <p:sp>
        <p:nvSpPr>
          <p:cNvPr id="4" name="Footer Placeholder 3"/>
          <p:cNvSpPr>
            <a:spLocks noGrp="1"/>
          </p:cNvSpPr>
          <p:nvPr>
            <p:ph type="ftr" sz="quarter" idx="2"/>
          </p:nvPr>
        </p:nvSpPr>
        <p:spPr>
          <a:xfrm>
            <a:off x="0" y="8842375"/>
            <a:ext cx="3043238"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8275" y="8842375"/>
            <a:ext cx="3043238" cy="465138"/>
          </a:xfrm>
          <a:prstGeom prst="rect">
            <a:avLst/>
          </a:prstGeom>
        </p:spPr>
        <p:txBody>
          <a:bodyPr vert="horz" lIns="91440" tIns="45720" rIns="91440" bIns="45720" rtlCol="0" anchor="b"/>
          <a:lstStyle>
            <a:lvl1pPr algn="r">
              <a:defRPr sz="1200"/>
            </a:lvl1pPr>
          </a:lstStyle>
          <a:p>
            <a:fld id="{F46C3425-7E1A-4060-8ADF-E67FD37F79D5}" type="slidenum">
              <a:rPr lang="en-US" smtClean="0"/>
              <a:pPr/>
              <a:t>‹#›</a:t>
            </a:fld>
            <a:endParaRPr lang="en-US"/>
          </a:p>
        </p:txBody>
      </p:sp>
    </p:spTree>
    <p:extLst>
      <p:ext uri="{BB962C8B-B14F-4D97-AF65-F5344CB8AC3E}">
        <p14:creationId xmlns:p14="http://schemas.microsoft.com/office/powerpoint/2010/main" val="128372537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fontAlgn="auto">
              <a:spcBef>
                <a:spcPts val="0"/>
              </a:spcBef>
              <a:spcAft>
                <a:spcPts val="0"/>
              </a:spcAft>
              <a:defRPr sz="1200" smtClean="0">
                <a:latin typeface="+mn-lt"/>
              </a:defRPr>
            </a:lvl1pPr>
          </a:lstStyle>
          <a:p>
            <a:pPr>
              <a:defRPr/>
            </a:pPr>
            <a:endParaRPr lang="en-US"/>
          </a:p>
        </p:txBody>
      </p:sp>
      <p:sp>
        <p:nvSpPr>
          <p:cNvPr id="3" name="Date Placeholder 2"/>
          <p:cNvSpPr>
            <a:spLocks noGrp="1"/>
          </p:cNvSpPr>
          <p:nvPr>
            <p:ph type="dt" idx="1"/>
          </p:nvPr>
        </p:nvSpPr>
        <p:spPr>
          <a:xfrm>
            <a:off x="3978132" y="0"/>
            <a:ext cx="3043343" cy="465455"/>
          </a:xfrm>
          <a:prstGeom prst="rect">
            <a:avLst/>
          </a:prstGeom>
        </p:spPr>
        <p:txBody>
          <a:bodyPr vert="horz" lIns="93324" tIns="46662" rIns="93324" bIns="46662" rtlCol="0"/>
          <a:lstStyle>
            <a:lvl1pPr algn="r" fontAlgn="auto">
              <a:spcBef>
                <a:spcPts val="0"/>
              </a:spcBef>
              <a:spcAft>
                <a:spcPts val="0"/>
              </a:spcAft>
              <a:defRPr sz="1200" smtClean="0">
                <a:latin typeface="+mn-lt"/>
              </a:defRPr>
            </a:lvl1pPr>
          </a:lstStyle>
          <a:p>
            <a:pPr>
              <a:defRPr/>
            </a:pPr>
            <a:fld id="{58BFA55B-E6B8-4A52-8F7F-9113BA9A45DF}" type="datetimeFigureOut">
              <a:rPr lang="en-US"/>
              <a:pPr>
                <a:defRPr/>
              </a:pPr>
              <a:t>7/26/2013</a:t>
            </a:fld>
            <a:endParaRPr lang="en-US"/>
          </a:p>
        </p:txBody>
      </p:sp>
      <p:sp>
        <p:nvSpPr>
          <p:cNvPr id="4" name="Slide Image Placeholder 3"/>
          <p:cNvSpPr>
            <a:spLocks noGrp="1" noRot="1" noChangeAspect="1"/>
          </p:cNvSpPr>
          <p:nvPr>
            <p:ph type="sldImg" idx="2"/>
          </p:nvPr>
        </p:nvSpPr>
        <p:spPr>
          <a:xfrm>
            <a:off x="1184275" y="698500"/>
            <a:ext cx="4654550" cy="3490913"/>
          </a:xfrm>
          <a:prstGeom prst="rect">
            <a:avLst/>
          </a:prstGeom>
          <a:noFill/>
          <a:ln w="12700">
            <a:solidFill>
              <a:prstClr val="black"/>
            </a:solidFill>
          </a:ln>
        </p:spPr>
        <p:txBody>
          <a:bodyPr vert="horz" lIns="93324" tIns="46662" rIns="93324" bIns="46662" rtlCol="0" anchor="ctr"/>
          <a:lstStyle/>
          <a:p>
            <a:pPr lvl="0"/>
            <a:endParaRPr lang="en-US" noProof="0" smtClean="0"/>
          </a:p>
        </p:txBody>
      </p:sp>
      <p:sp>
        <p:nvSpPr>
          <p:cNvPr id="5" name="Notes Placeholder 4"/>
          <p:cNvSpPr>
            <a:spLocks noGrp="1"/>
          </p:cNvSpPr>
          <p:nvPr>
            <p:ph type="body" sz="quarter" idx="3"/>
          </p:nvPr>
        </p:nvSpPr>
        <p:spPr>
          <a:xfrm>
            <a:off x="702310" y="4421823"/>
            <a:ext cx="5618480" cy="4189095"/>
          </a:xfrm>
          <a:prstGeom prst="rect">
            <a:avLst/>
          </a:prstGeom>
        </p:spPr>
        <p:txBody>
          <a:bodyPr vert="horz" lIns="93324" tIns="46662" rIns="93324" bIns="46662"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842029"/>
            <a:ext cx="3043343" cy="465455"/>
          </a:xfrm>
          <a:prstGeom prst="rect">
            <a:avLst/>
          </a:prstGeom>
        </p:spPr>
        <p:txBody>
          <a:bodyPr vert="horz" lIns="93324" tIns="46662" rIns="93324" bIns="46662" rtlCol="0" anchor="b"/>
          <a:lstStyle>
            <a:lvl1pPr algn="l" fontAlgn="auto">
              <a:spcBef>
                <a:spcPts val="0"/>
              </a:spcBef>
              <a:spcAft>
                <a:spcPts val="0"/>
              </a:spcAft>
              <a:defRPr sz="1200" smtClean="0">
                <a:latin typeface="+mn-lt"/>
              </a:defRPr>
            </a:lvl1pPr>
          </a:lstStyle>
          <a:p>
            <a:pPr>
              <a:defRPr/>
            </a:pPr>
            <a:endParaRPr lang="en-US"/>
          </a:p>
        </p:txBody>
      </p:sp>
      <p:sp>
        <p:nvSpPr>
          <p:cNvPr id="7" name="Slide Number Placeholder 6"/>
          <p:cNvSpPr>
            <a:spLocks noGrp="1"/>
          </p:cNvSpPr>
          <p:nvPr>
            <p:ph type="sldNum" sz="quarter" idx="5"/>
          </p:nvPr>
        </p:nvSpPr>
        <p:spPr>
          <a:xfrm>
            <a:off x="3978132" y="8842029"/>
            <a:ext cx="3043343" cy="465455"/>
          </a:xfrm>
          <a:prstGeom prst="rect">
            <a:avLst/>
          </a:prstGeom>
        </p:spPr>
        <p:txBody>
          <a:bodyPr vert="horz" lIns="93324" tIns="46662" rIns="93324" bIns="46662" rtlCol="0" anchor="b"/>
          <a:lstStyle>
            <a:lvl1pPr algn="r" fontAlgn="auto">
              <a:spcBef>
                <a:spcPts val="0"/>
              </a:spcBef>
              <a:spcAft>
                <a:spcPts val="0"/>
              </a:spcAft>
              <a:defRPr sz="1200" smtClean="0">
                <a:latin typeface="+mn-lt"/>
              </a:defRPr>
            </a:lvl1pPr>
          </a:lstStyle>
          <a:p>
            <a:pPr>
              <a:defRPr/>
            </a:pPr>
            <a:fld id="{2A95D1F0-FEE0-4171-BBF6-AAD8D6D6DD91}" type="slidenum">
              <a:rPr lang="en-US"/>
              <a:pPr>
                <a:defRPr/>
              </a:pPr>
              <a:t>‹#›</a:t>
            </a:fld>
            <a:endParaRPr lang="en-US"/>
          </a:p>
        </p:txBody>
      </p:sp>
    </p:spTree>
    <p:extLst>
      <p:ext uri="{BB962C8B-B14F-4D97-AF65-F5344CB8AC3E}">
        <p14:creationId xmlns:p14="http://schemas.microsoft.com/office/powerpoint/2010/main" val="243400235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noFill/>
          <a:ln>
            <a:solidFill>
              <a:srgbClr val="000000"/>
            </a:solidFill>
            <a:miter lim="800000"/>
            <a:headEnd/>
            <a:tailEnd/>
          </a:ln>
        </p:spPr>
      </p:sp>
      <p:sp>
        <p:nvSpPr>
          <p:cNvPr id="614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buFont typeface="Arial" pitchFamily="34" charset="0"/>
              <a:buChar char="•"/>
            </a:pPr>
            <a:endParaRPr lang="en-US" dirty="0" smtClean="0"/>
          </a:p>
        </p:txBody>
      </p:sp>
      <p:sp>
        <p:nvSpPr>
          <p:cNvPr id="61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26D3B7C-FCA6-4E6D-8A00-283C7B931CEF}" type="slidenum">
              <a:rPr lang="en-US">
                <a:latin typeface="Arial" charset="0"/>
              </a:rPr>
              <a:pPr fontAlgn="base">
                <a:spcBef>
                  <a:spcPct val="0"/>
                </a:spcBef>
                <a:spcAft>
                  <a:spcPct val="0"/>
                </a:spcAft>
              </a:pPr>
              <a:t>1</a:t>
            </a:fld>
            <a:endParaRPr lang="en-US">
              <a:latin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err="1" smtClean="0"/>
              <a:t>Tamaiko</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10</a:t>
            </a:fld>
            <a:endParaRPr lang="en-US"/>
          </a:p>
        </p:txBody>
      </p:sp>
    </p:spTree>
    <p:extLst>
      <p:ext uri="{BB962C8B-B14F-4D97-AF65-F5344CB8AC3E}">
        <p14:creationId xmlns:p14="http://schemas.microsoft.com/office/powerpoint/2010/main" val="4534869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Brooke</a:t>
            </a:r>
          </a:p>
          <a:p>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None/>
            </a:pPr>
            <a:r>
              <a:rPr lang="en-US" sz="1600" smtClean="0"/>
              <a:t>Brooke</a:t>
            </a:r>
            <a:endParaRPr lang="en-US" sz="1600" dirty="0" smtClean="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None/>
            </a:pPr>
            <a:r>
              <a:rPr lang="en-US" sz="1600" smtClean="0"/>
              <a:t>Brooke</a:t>
            </a:r>
            <a:endParaRPr lang="en-US" sz="1600" dirty="0" smtClean="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None/>
            </a:pPr>
            <a:r>
              <a:rPr lang="en-US" sz="1600" dirty="0" smtClean="0"/>
              <a:t>Brooke</a:t>
            </a:r>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C535D452-1CAC-4FB2-BBE0-1B1A465A7A4D}" type="slidenum">
              <a:rPr lang="en-US"/>
              <a:pPr/>
              <a:t>15</a:t>
            </a:fld>
            <a:endParaRPr lang="en-US"/>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pPr eaLnBrk="1" hangingPunct="1"/>
            <a:r>
              <a:rPr lang="en-GB" dirty="0" smtClean="0"/>
              <a:t>James</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C535D452-1CAC-4FB2-BBE0-1B1A465A7A4D}" type="slidenum">
              <a:rPr lang="en-US"/>
              <a:pPr/>
              <a:t>16</a:t>
            </a:fld>
            <a:endParaRPr lang="en-US"/>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pPr eaLnBrk="1" hangingPunct="1"/>
            <a:r>
              <a:rPr lang="en-GB" dirty="0" smtClean="0"/>
              <a:t>James</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C535D452-1CAC-4FB2-BBE0-1B1A465A7A4D}" type="slidenum">
              <a:rPr lang="en-US"/>
              <a:pPr/>
              <a:t>17</a:t>
            </a:fld>
            <a:endParaRPr lang="en-US"/>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pPr eaLnBrk="1" hangingPunct="1"/>
            <a:r>
              <a:rPr lang="en-GB" dirty="0" smtClean="0"/>
              <a:t>James</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 typeface="Arial" pitchFamily="34" charset="0"/>
              <a:buNone/>
              <a:tabLst/>
              <a:defRPr/>
            </a:pPr>
            <a:r>
              <a:rPr lang="en-US" dirty="0" smtClean="0"/>
              <a:t>Brooke</a:t>
            </a:r>
          </a:p>
          <a:p>
            <a:pPr>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None/>
            </a:pPr>
            <a:r>
              <a:rPr lang="en-US" sz="1600" dirty="0" smtClean="0"/>
              <a:t>Brooke</a:t>
            </a:r>
            <a:endParaRPr lang="en-US" sz="1600"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noFill/>
          <a:ln>
            <a:solidFill>
              <a:srgbClr val="000000"/>
            </a:solidFill>
            <a:miter lim="800000"/>
            <a:headEnd/>
            <a:tailEnd/>
          </a:ln>
        </p:spPr>
      </p:sp>
      <p:sp>
        <p:nvSpPr>
          <p:cNvPr id="614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James &amp; Brooke</a:t>
            </a:r>
          </a:p>
        </p:txBody>
      </p:sp>
      <p:sp>
        <p:nvSpPr>
          <p:cNvPr id="61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26D3B7C-FCA6-4E6D-8A00-283C7B931CEF}" type="slidenum">
              <a:rPr lang="en-US">
                <a:latin typeface="Arial" charset="0"/>
              </a:rPr>
              <a:pPr fontAlgn="base">
                <a:spcBef>
                  <a:spcPct val="0"/>
                </a:spcBef>
                <a:spcAft>
                  <a:spcPct val="0"/>
                </a:spcAft>
              </a:pPr>
              <a:t>2</a:t>
            </a:fld>
            <a:endParaRPr lang="en-US">
              <a:latin typeface="Arial"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None/>
            </a:pPr>
            <a:r>
              <a:rPr lang="en-US" sz="1600" dirty="0" smtClean="0"/>
              <a:t>Brooke</a:t>
            </a:r>
            <a:endParaRPr lang="en-US" sz="1600"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None/>
            </a:pPr>
            <a:r>
              <a:rPr lang="en-US" sz="1600" dirty="0" smtClean="0"/>
              <a:t>Brooke</a:t>
            </a:r>
            <a:endParaRPr lang="en-US" sz="1600"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None/>
            </a:pPr>
            <a:r>
              <a:rPr lang="en-US" sz="1600" dirty="0" smtClean="0"/>
              <a:t>James</a:t>
            </a:r>
            <a:endParaRPr lang="en-US" sz="1600"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Brooke</a:t>
            </a: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James</a:t>
            </a:r>
          </a:p>
          <a:p>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Brooke</a:t>
            </a: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Brooke</a:t>
            </a: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Brooke</a:t>
            </a: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32</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Brooke</a:t>
            </a: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33</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Brooke</a:t>
            </a: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34</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Brooke</a:t>
            </a: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35</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Brooke</a:t>
            </a: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36</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37</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38</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39</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James</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4</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40</a:t>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41</a:t>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42</a:t>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43</a:t>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44</a:t>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45</a:t>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46</a:t>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47</a:t>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48</a:t>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 typeface="Arial" pitchFamily="34" charset="0"/>
              <a:buNone/>
              <a:tabLst/>
              <a:defRPr/>
            </a:pPr>
            <a:r>
              <a:rPr lang="en-US" dirty="0" smtClean="0"/>
              <a:t>Brooke</a:t>
            </a:r>
          </a:p>
          <a:p>
            <a:pPr>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49</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398713" y="698500"/>
            <a:ext cx="2225675" cy="1670050"/>
          </a:xfrm>
        </p:spPr>
      </p:sp>
      <p:sp>
        <p:nvSpPr>
          <p:cNvPr id="3" name="Notes Placeholder 2"/>
          <p:cNvSpPr>
            <a:spLocks noGrp="1"/>
          </p:cNvSpPr>
          <p:nvPr>
            <p:ph type="body" idx="1"/>
          </p:nvPr>
        </p:nvSpPr>
        <p:spPr>
          <a:xfrm>
            <a:off x="311151" y="2520951"/>
            <a:ext cx="6400800" cy="6089968"/>
          </a:xfrm>
        </p:spPr>
        <p:txBody>
          <a:bodyPr>
            <a:normAutofit/>
          </a:bodyPr>
          <a:lstStyle/>
          <a:p>
            <a:pPr marL="0" indent="0">
              <a:buFont typeface="Arial" pitchFamily="34" charset="0"/>
              <a:buNone/>
            </a:pPr>
            <a:r>
              <a:rPr lang="en-US" sz="1600" dirty="0" smtClean="0"/>
              <a:t>Brooke</a:t>
            </a:r>
            <a:endParaRPr lang="en-US" sz="1600"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5</a:t>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 typeface="Arial" pitchFamily="34" charset="0"/>
              <a:buNone/>
              <a:tabLst/>
              <a:defRPr/>
            </a:pPr>
            <a:r>
              <a:rPr lang="en-US" dirty="0" smtClean="0"/>
              <a:t>Brooke</a:t>
            </a:r>
          </a:p>
          <a:p>
            <a:pPr>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50</a:t>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 typeface="Arial" pitchFamily="34" charset="0"/>
              <a:buNone/>
              <a:tabLst/>
              <a:defRPr/>
            </a:pPr>
            <a:r>
              <a:rPr lang="en-US" dirty="0" smtClean="0"/>
              <a:t>Brooke</a:t>
            </a:r>
          </a:p>
          <a:p>
            <a:pPr>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51</a:t>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 typeface="Arial" pitchFamily="34" charset="0"/>
              <a:buNone/>
              <a:tabLst/>
              <a:defRPr/>
            </a:pPr>
            <a:r>
              <a:rPr lang="en-US" dirty="0" smtClean="0"/>
              <a:t>Brooke</a:t>
            </a:r>
          </a:p>
          <a:p>
            <a:pPr>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52</a:t>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 typeface="Arial" pitchFamily="34" charset="0"/>
              <a:buNone/>
              <a:tabLst/>
              <a:defRPr/>
            </a:pPr>
            <a:r>
              <a:rPr lang="en-US" dirty="0" smtClean="0"/>
              <a:t>Brooke</a:t>
            </a:r>
          </a:p>
          <a:p>
            <a:pPr>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53</a:t>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 typeface="Arial" pitchFamily="34" charset="0"/>
              <a:buNone/>
              <a:tabLst/>
              <a:defRPr/>
            </a:pPr>
            <a:r>
              <a:rPr lang="en-US" dirty="0" smtClean="0"/>
              <a:t>Brooke</a:t>
            </a:r>
          </a:p>
          <a:p>
            <a:pPr>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54</a:t>
            </a:fld>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 typeface="Arial" pitchFamily="34" charset="0"/>
              <a:buNone/>
              <a:tabLst/>
              <a:defRPr/>
            </a:pPr>
            <a:r>
              <a:rPr lang="en-US" dirty="0" smtClean="0"/>
              <a:t>Brooke</a:t>
            </a:r>
          </a:p>
          <a:p>
            <a:pPr>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55</a:t>
            </a:fld>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 typeface="Arial" pitchFamily="34" charset="0"/>
              <a:buNone/>
              <a:tabLst/>
              <a:defRPr/>
            </a:pPr>
            <a:r>
              <a:rPr lang="en-US" dirty="0" smtClean="0"/>
              <a:t>Brooke</a:t>
            </a:r>
          </a:p>
          <a:p>
            <a:pPr>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56</a:t>
            </a:fld>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 typeface="Arial" pitchFamily="34" charset="0"/>
              <a:buNone/>
              <a:tabLst/>
              <a:defRPr/>
            </a:pPr>
            <a:r>
              <a:rPr lang="en-US" dirty="0" smtClean="0"/>
              <a:t>Brooke</a:t>
            </a:r>
          </a:p>
          <a:p>
            <a:pPr>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57</a:t>
            </a:fld>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 typeface="Arial" pitchFamily="34" charset="0"/>
              <a:buNone/>
              <a:tabLst/>
              <a:defRPr/>
            </a:pPr>
            <a:r>
              <a:rPr lang="en-US" dirty="0" smtClean="0"/>
              <a:t>Brooke</a:t>
            </a:r>
          </a:p>
          <a:p>
            <a:pPr>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58</a:t>
            </a:fld>
            <a:endParaRPr 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 typeface="Arial" pitchFamily="34" charset="0"/>
              <a:buNone/>
              <a:tabLst/>
              <a:defRPr/>
            </a:pPr>
            <a:r>
              <a:rPr lang="en-US" dirty="0" smtClean="0"/>
              <a:t>Brooke</a:t>
            </a:r>
          </a:p>
          <a:p>
            <a:pPr>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59</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398713" y="698500"/>
            <a:ext cx="2225675" cy="1670050"/>
          </a:xfrm>
        </p:spPr>
      </p:sp>
      <p:sp>
        <p:nvSpPr>
          <p:cNvPr id="3" name="Notes Placeholder 2"/>
          <p:cNvSpPr>
            <a:spLocks noGrp="1"/>
          </p:cNvSpPr>
          <p:nvPr>
            <p:ph type="body" idx="1"/>
          </p:nvPr>
        </p:nvSpPr>
        <p:spPr>
          <a:xfrm>
            <a:off x="311151" y="2520951"/>
            <a:ext cx="6400800" cy="6089968"/>
          </a:xfrm>
        </p:spPr>
        <p:txBody>
          <a:bodyPr>
            <a:normAutofit/>
          </a:bodyPr>
          <a:lstStyle/>
          <a:p>
            <a:pPr marL="0" indent="0">
              <a:buFont typeface="Arial" pitchFamily="34" charset="0"/>
              <a:buNone/>
            </a:pPr>
            <a:r>
              <a:rPr lang="en-US" sz="1600" dirty="0" smtClean="0"/>
              <a:t>Brooke</a:t>
            </a:r>
            <a:endParaRPr lang="en-US" sz="1600"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6</a:t>
            </a:fld>
            <a:endParaRPr 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60</a:t>
            </a:fld>
            <a:endParaRPr 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61</a:t>
            </a:fld>
            <a:endParaRPr 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62</a:t>
            </a:fld>
            <a:endParaRPr 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Brooke</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63</a:t>
            </a:fld>
            <a:endParaRPr 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Brooke</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64</a:t>
            </a:fld>
            <a:endParaRPr lang="en-US"/>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Brooke</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65</a:t>
            </a:fld>
            <a:endParaRPr lang="en-US"/>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buFontTx/>
              <a:buNone/>
            </a:pPr>
            <a:r>
              <a:rPr lang="en-US" sz="1600" dirty="0" smtClean="0"/>
              <a:t>Brooke</a:t>
            </a:r>
            <a:endParaRPr lang="en-US" sz="1600" dirty="0"/>
          </a:p>
          <a:p>
            <a:pPr marL="171707" indent="-171707">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66</a:t>
            </a:fld>
            <a:endParaRPr lang="en-US"/>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buFontTx/>
              <a:buNone/>
            </a:pPr>
            <a:r>
              <a:rPr lang="en-US" sz="1600" dirty="0" smtClean="0"/>
              <a:t>Brooke</a:t>
            </a:r>
            <a:endParaRPr lang="en-US" sz="1600" dirty="0"/>
          </a:p>
          <a:p>
            <a:pPr marL="171707" indent="-171707">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67</a:t>
            </a:fld>
            <a:endParaRPr lang="en-US"/>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sz="1600" dirty="0" smtClean="0"/>
              <a:t>James &amp; Brooke</a:t>
            </a:r>
            <a:endParaRPr lang="en-US" sz="1600"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68</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Tamaiko</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7</a:t>
            </a:fld>
            <a:endParaRPr lang="en-US"/>
          </a:p>
        </p:txBody>
      </p:sp>
    </p:spTree>
    <p:extLst>
      <p:ext uri="{BB962C8B-B14F-4D97-AF65-F5344CB8AC3E}">
        <p14:creationId xmlns:p14="http://schemas.microsoft.com/office/powerpoint/2010/main" val="34379649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err="1" smtClean="0"/>
              <a:t>Tamaiko</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8</a:t>
            </a:fld>
            <a:endParaRPr lang="en-US"/>
          </a:p>
        </p:txBody>
      </p:sp>
    </p:spTree>
    <p:extLst>
      <p:ext uri="{BB962C8B-B14F-4D97-AF65-F5344CB8AC3E}">
        <p14:creationId xmlns:p14="http://schemas.microsoft.com/office/powerpoint/2010/main" val="39769406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err="1" smtClean="0"/>
              <a:t>Tamaiko</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9</a:t>
            </a:fld>
            <a:endParaRPr lang="en-US"/>
          </a:p>
        </p:txBody>
      </p:sp>
    </p:spTree>
    <p:extLst>
      <p:ext uri="{BB962C8B-B14F-4D97-AF65-F5344CB8AC3E}">
        <p14:creationId xmlns:p14="http://schemas.microsoft.com/office/powerpoint/2010/main" val="33291924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2D455722-A9B4-4540-80DC-D13700BA2660}" type="datetimeFigureOut">
              <a:rPr lang="en-US"/>
              <a:pPr>
                <a:defRPr/>
              </a:pPr>
              <a:t>7/26/2013</a:t>
            </a:fld>
            <a:endParaRPr lang="en-US"/>
          </a:p>
        </p:txBody>
      </p:sp>
      <p:sp>
        <p:nvSpPr>
          <p:cNvPr id="5" name="Slide Number Placeholder 5"/>
          <p:cNvSpPr>
            <a:spLocks noGrp="1"/>
          </p:cNvSpPr>
          <p:nvPr>
            <p:ph type="sldNum" sz="quarter" idx="11"/>
          </p:nvPr>
        </p:nvSpPr>
        <p:spPr/>
        <p:txBody>
          <a:bodyPr/>
          <a:lstStyle>
            <a:lvl1pPr>
              <a:defRPr/>
            </a:lvl1pPr>
          </a:lstStyle>
          <a:p>
            <a:pPr>
              <a:defRPr/>
            </a:pPr>
            <a:fld id="{7D3F07CB-545B-4FAC-B891-1A08A2F46C36}"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03816B7-0D84-4394-A043-0DCB5CE3AA5C}" type="datetimeFigureOut">
              <a:rPr lang="en-US"/>
              <a:pPr>
                <a:defRPr/>
              </a:pPr>
              <a:t>7/26/2013</a:t>
            </a:fld>
            <a:endParaRPr lang="en-US"/>
          </a:p>
        </p:txBody>
      </p:sp>
      <p:sp>
        <p:nvSpPr>
          <p:cNvPr id="5" name="Slide Number Placeholder 5"/>
          <p:cNvSpPr>
            <a:spLocks noGrp="1"/>
          </p:cNvSpPr>
          <p:nvPr>
            <p:ph type="sldNum" sz="quarter" idx="11"/>
          </p:nvPr>
        </p:nvSpPr>
        <p:spPr/>
        <p:txBody>
          <a:bodyPr/>
          <a:lstStyle>
            <a:lvl1pPr>
              <a:defRPr/>
            </a:lvl1pPr>
          </a:lstStyle>
          <a:p>
            <a:pPr>
              <a:defRPr/>
            </a:pPr>
            <a:fld id="{CD807065-8CE4-4038-BC35-61F26DB01A12}"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0D012BF-B209-4445-A89E-7FB2872DF2C2}" type="datetimeFigureOut">
              <a:rPr lang="en-US"/>
              <a:pPr>
                <a:defRPr/>
              </a:pPr>
              <a:t>7/26/2013</a:t>
            </a:fld>
            <a:endParaRPr lang="en-US"/>
          </a:p>
        </p:txBody>
      </p:sp>
      <p:sp>
        <p:nvSpPr>
          <p:cNvPr id="5" name="Slide Number Placeholder 5"/>
          <p:cNvSpPr>
            <a:spLocks noGrp="1"/>
          </p:cNvSpPr>
          <p:nvPr>
            <p:ph type="sldNum" sz="quarter" idx="11"/>
          </p:nvPr>
        </p:nvSpPr>
        <p:spPr/>
        <p:txBody>
          <a:bodyPr/>
          <a:lstStyle>
            <a:lvl1pPr>
              <a:defRPr/>
            </a:lvl1pPr>
          </a:lstStyle>
          <a:p>
            <a:pPr>
              <a:defRPr/>
            </a:pPr>
            <a:fld id="{06CBF901-778F-42D2-96F1-EE232143EF75}"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pPr>
              <a:defRPr/>
            </a:pPr>
            <a:fld id="{2D455722-A9B4-4540-80DC-D13700BA2660}" type="datetimeFigureOut">
              <a:rPr lang="en-US" smtClean="0"/>
              <a:pPr>
                <a:defRPr/>
              </a:pPr>
              <a:t>7/26/2013</a:t>
            </a:fld>
            <a:endParaRPr lang="en-US"/>
          </a:p>
        </p:txBody>
      </p:sp>
      <p:sp>
        <p:nvSpPr>
          <p:cNvPr id="16" name="Slide Number Placeholder 15"/>
          <p:cNvSpPr>
            <a:spLocks noGrp="1"/>
          </p:cNvSpPr>
          <p:nvPr>
            <p:ph type="sldNum" sz="quarter" idx="11"/>
          </p:nvPr>
        </p:nvSpPr>
        <p:spPr/>
        <p:txBody>
          <a:bodyPr/>
          <a:lstStyle/>
          <a:p>
            <a:pPr>
              <a:defRPr/>
            </a:pPr>
            <a:fld id="{7D3F07CB-545B-4FAC-B891-1A08A2F46C36}" type="slidenum">
              <a:rPr lang="en-US" smtClean="0"/>
              <a:pPr>
                <a:defRPr/>
              </a:pPr>
              <a:t>‹#›</a:t>
            </a:fld>
            <a:endParaRPr lang="en-US"/>
          </a:p>
        </p:txBody>
      </p:sp>
      <p:sp>
        <p:nvSpPr>
          <p:cNvPr id="17" name="Footer Placeholder 16"/>
          <p:cNvSpPr>
            <a:spLocks noGrp="1"/>
          </p:cNvSpPr>
          <p:nvPr>
            <p:ph type="ftr" sz="quarter" idx="12"/>
          </p:nvPr>
        </p:nvSpPr>
        <p:spPr/>
        <p:txBody>
          <a:bodyPr/>
          <a:lstStyle/>
          <a:p>
            <a:endParaRPr kumimoji="0"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pPr>
              <a:defRPr/>
            </a:pPr>
            <a:fld id="{50DEA37E-02F4-436F-B890-43226EA9BC48}" type="datetimeFigureOut">
              <a:rPr lang="en-US" smtClean="0"/>
              <a:pPr>
                <a:defRPr/>
              </a:pPr>
              <a:t>7/26/2013</a:t>
            </a:fld>
            <a:endParaRPr lang="en-US"/>
          </a:p>
        </p:txBody>
      </p:sp>
      <p:sp>
        <p:nvSpPr>
          <p:cNvPr id="15" name="Slide Number Placeholder 14"/>
          <p:cNvSpPr>
            <a:spLocks noGrp="1"/>
          </p:cNvSpPr>
          <p:nvPr>
            <p:ph type="sldNum" sz="quarter" idx="15"/>
          </p:nvPr>
        </p:nvSpPr>
        <p:spPr/>
        <p:txBody>
          <a:bodyPr/>
          <a:lstStyle>
            <a:lvl1pPr algn="ctr">
              <a:defRPr/>
            </a:lvl1pPr>
          </a:lstStyle>
          <a:p>
            <a:pPr>
              <a:defRPr/>
            </a:pPr>
            <a:fld id="{6D1DF973-4913-44A9-9C34-A61CF21E5BFD}" type="slidenum">
              <a:rPr lang="en-US" smtClean="0"/>
              <a:pPr>
                <a:defRPr/>
              </a:pPr>
              <a:t>‹#›</a:t>
            </a:fld>
            <a:endParaRPr lang="en-US"/>
          </a:p>
        </p:txBody>
      </p:sp>
      <p:sp>
        <p:nvSpPr>
          <p:cNvPr id="16" name="Footer Placeholder 15"/>
          <p:cNvSpPr>
            <a:spLocks noGrp="1"/>
          </p:cNvSpPr>
          <p:nvPr>
            <p:ph type="ftr" sz="quarter" idx="16"/>
          </p:nvPr>
        </p:nvSpPr>
        <p:spPr/>
        <p:txBody>
          <a:bodyPr/>
          <a:lstStyle/>
          <a:p>
            <a:endParaRPr kumimoji="0" lang="en-US"/>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F9B13896-3AA0-4CBF-85BE-631E084B481C}" type="datetimeFigureOut">
              <a:rPr lang="en-US" smtClean="0"/>
              <a:pPr>
                <a:defRPr/>
              </a:pPr>
              <a:t>7/26/2013</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pPr>
              <a:defRPr/>
            </a:pPr>
            <a:fld id="{BFD4266F-16A2-4AC8-BB72-898D524891FD}" type="slidenum">
              <a:rPr lang="en-US" smtClean="0"/>
              <a:pPr>
                <a:defRPr/>
              </a:pPr>
              <a:t>‹#›</a:t>
            </a:fld>
            <a:endParaRPr lang="en-US"/>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pPr>
              <a:defRPr/>
            </a:pPr>
            <a:fld id="{8C89684E-17FA-4239-9274-27CFEAB3FE03}" type="datetimeFigureOut">
              <a:rPr lang="en-US" smtClean="0"/>
              <a:pPr>
                <a:defRPr/>
              </a:pPr>
              <a:t>7/26/2013</a:t>
            </a:fld>
            <a:endParaRPr lang="en-US"/>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p:txBody>
          <a:bodyPr/>
          <a:lstStyle/>
          <a:p>
            <a:pPr>
              <a:defRPr/>
            </a:pPr>
            <a:fld id="{C3D409FD-1D34-4EA1-B4AC-9E903D4A81B0}" type="slidenum">
              <a:rPr lang="en-US" smtClean="0"/>
              <a:pPr>
                <a:defRPr/>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pPr>
              <a:defRPr/>
            </a:pPr>
            <a:fld id="{541A8B44-C7F6-48F5-9D01-AE3DE2A37F54}" type="slidenum">
              <a:rPr lang="en-US" smtClean="0"/>
              <a:pPr>
                <a:defRPr/>
              </a:pPr>
              <a:t>‹#›</a:t>
            </a:fld>
            <a:endParaRPr lang="en-US"/>
          </a:p>
        </p:txBody>
      </p:sp>
      <p:sp>
        <p:nvSpPr>
          <p:cNvPr id="8" name="Footer Placeholder 7"/>
          <p:cNvSpPr>
            <a:spLocks noGrp="1"/>
          </p:cNvSpPr>
          <p:nvPr>
            <p:ph type="ftr" sz="quarter" idx="11"/>
          </p:nvPr>
        </p:nvSpPr>
        <p:spPr/>
        <p:txBody>
          <a:bodyPr/>
          <a:lstStyle/>
          <a:p>
            <a:endParaRPr kumimoji="0" lang="en-US"/>
          </a:p>
        </p:txBody>
      </p:sp>
      <p:sp>
        <p:nvSpPr>
          <p:cNvPr id="7" name="Date Placeholder 6"/>
          <p:cNvSpPr>
            <a:spLocks noGrp="1"/>
          </p:cNvSpPr>
          <p:nvPr>
            <p:ph type="dt" sz="half" idx="10"/>
          </p:nvPr>
        </p:nvSpPr>
        <p:spPr/>
        <p:txBody>
          <a:bodyPr/>
          <a:lstStyle/>
          <a:p>
            <a:pPr>
              <a:defRPr/>
            </a:pPr>
            <a:fld id="{08C10DB1-01DA-48AB-9F99-ED40CAF55822}" type="datetimeFigureOut">
              <a:rPr lang="en-US" smtClean="0"/>
              <a:pPr>
                <a:defRPr/>
              </a:pPr>
              <a:t>7/26/2013</a:t>
            </a:fld>
            <a:endParaRPr lang="en-US"/>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pPr>
              <a:defRPr/>
            </a:pPr>
            <a:fld id="{3B18A3CD-D1C9-4338-ABAD-0400F9611BF0}" type="datetimeFigureOut">
              <a:rPr lang="en-US" smtClean="0"/>
              <a:pPr>
                <a:defRPr/>
              </a:pPr>
              <a:t>7/26/2013</a:t>
            </a:fld>
            <a:endParaRPr lang="en-US"/>
          </a:p>
        </p:txBody>
      </p:sp>
      <p:sp>
        <p:nvSpPr>
          <p:cNvPr id="4" name="Footer Placeholder 3"/>
          <p:cNvSpPr>
            <a:spLocks noGrp="1"/>
          </p:cNvSpPr>
          <p:nvPr>
            <p:ph type="ftr" sz="quarter" idx="11"/>
          </p:nvPr>
        </p:nvSpPr>
        <p:spPr/>
        <p:txBody>
          <a:bodyPr/>
          <a:lstStyle/>
          <a:p>
            <a:endParaRPr kumimoji="0" lang="en-US"/>
          </a:p>
        </p:txBody>
      </p:sp>
      <p:sp>
        <p:nvSpPr>
          <p:cNvPr id="5" name="Slide Number Placeholder 4"/>
          <p:cNvSpPr>
            <a:spLocks noGrp="1"/>
          </p:cNvSpPr>
          <p:nvPr>
            <p:ph type="sldNum" sz="quarter" idx="12"/>
          </p:nvPr>
        </p:nvSpPr>
        <p:spPr/>
        <p:txBody>
          <a:bodyPr/>
          <a:lstStyle/>
          <a:p>
            <a:pPr>
              <a:defRPr/>
            </a:pPr>
            <a:fld id="{F3BA01B3-E892-48D1-AF7E-F96D70C8AE09}" type="slidenum">
              <a:rPr lang="en-US" smtClean="0"/>
              <a:pPr>
                <a:defRPr/>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59BEC5DE-46E0-4CDD-A166-C18890698598}" type="datetimeFigureOut">
              <a:rPr lang="en-US" smtClean="0"/>
              <a:pPr>
                <a:defRPr/>
              </a:pPr>
              <a:t>7/26/2013</a:t>
            </a:fld>
            <a:endParaRPr lang="en-US"/>
          </a:p>
        </p:txBody>
      </p:sp>
      <p:sp>
        <p:nvSpPr>
          <p:cNvPr id="3" name="Footer Placeholder 2"/>
          <p:cNvSpPr>
            <a:spLocks noGrp="1"/>
          </p:cNvSpPr>
          <p:nvPr>
            <p:ph type="ftr" sz="quarter" idx="11"/>
          </p:nvPr>
        </p:nvSpPr>
        <p:spPr/>
        <p:txBody>
          <a:bodyPr/>
          <a:lstStyle/>
          <a:p>
            <a:endParaRPr kumimoji="0" lang="en-US"/>
          </a:p>
        </p:txBody>
      </p:sp>
      <p:sp>
        <p:nvSpPr>
          <p:cNvPr id="4" name="Slide Number Placeholder 3"/>
          <p:cNvSpPr>
            <a:spLocks noGrp="1"/>
          </p:cNvSpPr>
          <p:nvPr>
            <p:ph type="sldNum" sz="quarter" idx="12"/>
          </p:nvPr>
        </p:nvSpPr>
        <p:spPr/>
        <p:txBody>
          <a:bodyPr/>
          <a:lstStyle/>
          <a:p>
            <a:pPr>
              <a:defRPr/>
            </a:pPr>
            <a:fld id="{5BB03018-FBDC-4249-B70B-B943AF8D9550}" type="slidenum">
              <a:rPr lang="en-US" smtClean="0"/>
              <a:pPr>
                <a:defRPr/>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pPr>
              <a:defRPr/>
            </a:pPr>
            <a:fld id="{E6EC98BA-D25F-4645-A181-4814D9AEB050}" type="datetimeFigureOut">
              <a:rPr lang="en-US" smtClean="0"/>
              <a:pPr>
                <a:defRPr/>
              </a:pPr>
              <a:t>7/26/2013</a:t>
            </a:fld>
            <a:endParaRPr lang="en-US"/>
          </a:p>
        </p:txBody>
      </p:sp>
      <p:sp>
        <p:nvSpPr>
          <p:cNvPr id="9" name="Slide Number Placeholder 8"/>
          <p:cNvSpPr>
            <a:spLocks noGrp="1"/>
          </p:cNvSpPr>
          <p:nvPr>
            <p:ph type="sldNum" sz="quarter" idx="15"/>
          </p:nvPr>
        </p:nvSpPr>
        <p:spPr/>
        <p:txBody>
          <a:bodyPr/>
          <a:lstStyle/>
          <a:p>
            <a:pPr>
              <a:defRPr/>
            </a:pPr>
            <a:fld id="{3F866AFF-E9D9-443A-923A-85F266772606}" type="slidenum">
              <a:rPr lang="en-US" smtClean="0"/>
              <a:pPr>
                <a:defRPr/>
              </a:pPr>
              <a:t>‹#›</a:t>
            </a:fld>
            <a:endParaRPr lang="en-US"/>
          </a:p>
        </p:txBody>
      </p:sp>
      <p:sp>
        <p:nvSpPr>
          <p:cNvPr id="10" name="Footer Placeholder 9"/>
          <p:cNvSpPr>
            <a:spLocks noGrp="1"/>
          </p:cNvSpPr>
          <p:nvPr>
            <p:ph type="ftr" sz="quarter" idx="16"/>
          </p:nvPr>
        </p:nvSpPr>
        <p:spPr/>
        <p:txBody>
          <a:bodyPr/>
          <a:lstStyle/>
          <a:p>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0DEA37E-02F4-436F-B890-43226EA9BC48}" type="datetimeFigureOut">
              <a:rPr lang="en-US"/>
              <a:pPr>
                <a:defRPr/>
              </a:pPr>
              <a:t>7/26/2013</a:t>
            </a:fld>
            <a:endParaRPr lang="en-US"/>
          </a:p>
        </p:txBody>
      </p:sp>
      <p:sp>
        <p:nvSpPr>
          <p:cNvPr id="5" name="Slide Number Placeholder 5"/>
          <p:cNvSpPr>
            <a:spLocks noGrp="1"/>
          </p:cNvSpPr>
          <p:nvPr>
            <p:ph type="sldNum" sz="quarter" idx="11"/>
          </p:nvPr>
        </p:nvSpPr>
        <p:spPr/>
        <p:txBody>
          <a:bodyPr/>
          <a:lstStyle>
            <a:lvl1pPr>
              <a:defRPr/>
            </a:lvl1pPr>
          </a:lstStyle>
          <a:p>
            <a:pPr>
              <a:defRPr/>
            </a:pPr>
            <a:fld id="{6D1DF973-4913-44A9-9C34-A61CF21E5BFD}" type="slidenum">
              <a:rPr lang="en-US"/>
              <a:pPr>
                <a:defRPr/>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Click icon to add picture</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pPr>
              <a:defRPr/>
            </a:pPr>
            <a:fld id="{63C8E991-BE1E-4D08-BF69-14E62227E662}" type="datetimeFigureOut">
              <a:rPr lang="en-US" smtClean="0"/>
              <a:pPr>
                <a:defRPr/>
              </a:pPr>
              <a:t>7/26/2013</a:t>
            </a:fld>
            <a:endParaRPr lang="en-US"/>
          </a:p>
        </p:txBody>
      </p:sp>
      <p:sp>
        <p:nvSpPr>
          <p:cNvPr id="9" name="Slide Number Placeholder 8"/>
          <p:cNvSpPr>
            <a:spLocks noGrp="1"/>
          </p:cNvSpPr>
          <p:nvPr>
            <p:ph type="sldNum" sz="quarter" idx="11"/>
          </p:nvPr>
        </p:nvSpPr>
        <p:spPr/>
        <p:txBody>
          <a:bodyPr/>
          <a:lstStyle/>
          <a:p>
            <a:pPr>
              <a:defRPr/>
            </a:pPr>
            <a:fld id="{D2010406-228F-4845-A5BA-BC6CB642788F}" type="slidenum">
              <a:rPr lang="en-US" smtClean="0"/>
              <a:pPr>
                <a:defRPr/>
              </a:pPr>
              <a:t>‹#›</a:t>
            </a:fld>
            <a:endParaRPr lang="en-US"/>
          </a:p>
        </p:txBody>
      </p:sp>
      <p:sp>
        <p:nvSpPr>
          <p:cNvPr id="10" name="Footer Placeholder 9"/>
          <p:cNvSpPr>
            <a:spLocks noGrp="1"/>
          </p:cNvSpPr>
          <p:nvPr>
            <p:ph type="ftr" sz="quarter" idx="12"/>
          </p:nvPr>
        </p:nvSpPr>
        <p:spPr/>
        <p:txBody>
          <a:bodyPr/>
          <a:lstStyle/>
          <a:p>
            <a:endParaRPr kumimoji="0"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fld id="{F03816B7-0D84-4394-A043-0DCB5CE3AA5C}" type="datetimeFigureOut">
              <a:rPr lang="en-US" smtClean="0"/>
              <a:pPr>
                <a:defRPr/>
              </a:pPr>
              <a:t>7/26/2013</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pPr>
              <a:defRPr/>
            </a:pPr>
            <a:fld id="{CD807065-8CE4-4038-BC35-61F26DB01A12}" type="slidenum">
              <a:rPr lang="en-US" smtClean="0"/>
              <a:pPr>
                <a:defRPr/>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fld id="{50D012BF-B209-4445-A89E-7FB2872DF2C2}" type="datetimeFigureOut">
              <a:rPr lang="en-US" smtClean="0"/>
              <a:pPr>
                <a:defRPr/>
              </a:pPr>
              <a:t>7/26/2013</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pPr>
              <a:defRPr/>
            </a:pPr>
            <a:fld id="{06CBF901-778F-42D2-96F1-EE232143EF75}" type="slidenum">
              <a:rPr lang="en-US" smtClean="0"/>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F9B13896-3AA0-4CBF-85BE-631E084B481C}" type="datetimeFigureOut">
              <a:rPr lang="en-US"/>
              <a:pPr>
                <a:defRPr/>
              </a:pPr>
              <a:t>7/26/2013</a:t>
            </a:fld>
            <a:endParaRPr lang="en-US"/>
          </a:p>
        </p:txBody>
      </p:sp>
      <p:sp>
        <p:nvSpPr>
          <p:cNvPr id="5" name="Slide Number Placeholder 5"/>
          <p:cNvSpPr>
            <a:spLocks noGrp="1"/>
          </p:cNvSpPr>
          <p:nvPr>
            <p:ph type="sldNum" sz="quarter" idx="11"/>
          </p:nvPr>
        </p:nvSpPr>
        <p:spPr/>
        <p:txBody>
          <a:bodyPr/>
          <a:lstStyle>
            <a:lvl1pPr>
              <a:defRPr/>
            </a:lvl1pPr>
          </a:lstStyle>
          <a:p>
            <a:pPr>
              <a:defRPr/>
            </a:pPr>
            <a:fld id="{BFD4266F-16A2-4AC8-BB72-898D524891FD}"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8C89684E-17FA-4239-9274-27CFEAB3FE03}" type="datetimeFigureOut">
              <a:rPr lang="en-US"/>
              <a:pPr>
                <a:defRPr/>
              </a:pPr>
              <a:t>7/26/2013</a:t>
            </a:fld>
            <a:endParaRPr lang="en-US"/>
          </a:p>
        </p:txBody>
      </p:sp>
      <p:sp>
        <p:nvSpPr>
          <p:cNvPr id="6" name="Slide Number Placeholder 5"/>
          <p:cNvSpPr>
            <a:spLocks noGrp="1"/>
          </p:cNvSpPr>
          <p:nvPr>
            <p:ph type="sldNum" sz="quarter" idx="11"/>
          </p:nvPr>
        </p:nvSpPr>
        <p:spPr/>
        <p:txBody>
          <a:bodyPr/>
          <a:lstStyle>
            <a:lvl1pPr>
              <a:defRPr/>
            </a:lvl1pPr>
          </a:lstStyle>
          <a:p>
            <a:pPr>
              <a:defRPr/>
            </a:pPr>
            <a:fld id="{C3D409FD-1D34-4EA1-B4AC-9E903D4A81B0}"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08C10DB1-01DA-48AB-9F99-ED40CAF55822}" type="datetimeFigureOut">
              <a:rPr lang="en-US"/>
              <a:pPr>
                <a:defRPr/>
              </a:pPr>
              <a:t>7/26/2013</a:t>
            </a:fld>
            <a:endParaRPr lang="en-US"/>
          </a:p>
        </p:txBody>
      </p:sp>
      <p:sp>
        <p:nvSpPr>
          <p:cNvPr id="8" name="Slide Number Placeholder 5"/>
          <p:cNvSpPr>
            <a:spLocks noGrp="1"/>
          </p:cNvSpPr>
          <p:nvPr>
            <p:ph type="sldNum" sz="quarter" idx="11"/>
          </p:nvPr>
        </p:nvSpPr>
        <p:spPr/>
        <p:txBody>
          <a:bodyPr/>
          <a:lstStyle>
            <a:lvl1pPr>
              <a:defRPr/>
            </a:lvl1pPr>
          </a:lstStyle>
          <a:p>
            <a:pPr>
              <a:defRPr/>
            </a:pPr>
            <a:fld id="{541A8B44-C7F6-48F5-9D01-AE3DE2A37F54}"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3B18A3CD-D1C9-4338-ABAD-0400F9611BF0}" type="datetimeFigureOut">
              <a:rPr lang="en-US"/>
              <a:pPr>
                <a:defRPr/>
              </a:pPr>
              <a:t>7/26/2013</a:t>
            </a:fld>
            <a:endParaRPr lang="en-US"/>
          </a:p>
        </p:txBody>
      </p:sp>
      <p:sp>
        <p:nvSpPr>
          <p:cNvPr id="4" name="Slide Number Placeholder 5"/>
          <p:cNvSpPr>
            <a:spLocks noGrp="1"/>
          </p:cNvSpPr>
          <p:nvPr>
            <p:ph type="sldNum" sz="quarter" idx="11"/>
          </p:nvPr>
        </p:nvSpPr>
        <p:spPr/>
        <p:txBody>
          <a:bodyPr/>
          <a:lstStyle>
            <a:lvl1pPr>
              <a:defRPr/>
            </a:lvl1pPr>
          </a:lstStyle>
          <a:p>
            <a:pPr>
              <a:defRPr/>
            </a:pPr>
            <a:fld id="{F3BA01B3-E892-48D1-AF7E-F96D70C8AE09}"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59BEC5DE-46E0-4CDD-A166-C18890698598}" type="datetimeFigureOut">
              <a:rPr lang="en-US"/>
              <a:pPr>
                <a:defRPr/>
              </a:pPr>
              <a:t>7/26/2013</a:t>
            </a:fld>
            <a:endParaRPr lang="en-US"/>
          </a:p>
        </p:txBody>
      </p:sp>
      <p:sp>
        <p:nvSpPr>
          <p:cNvPr id="3" name="Slide Number Placeholder 5"/>
          <p:cNvSpPr>
            <a:spLocks noGrp="1"/>
          </p:cNvSpPr>
          <p:nvPr>
            <p:ph type="sldNum" sz="quarter" idx="11"/>
          </p:nvPr>
        </p:nvSpPr>
        <p:spPr/>
        <p:txBody>
          <a:bodyPr/>
          <a:lstStyle>
            <a:lvl1pPr>
              <a:defRPr/>
            </a:lvl1pPr>
          </a:lstStyle>
          <a:p>
            <a:pPr>
              <a:defRPr/>
            </a:pPr>
            <a:fld id="{5BB03018-FBDC-4249-B70B-B943AF8D9550}"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E6EC98BA-D25F-4645-A181-4814D9AEB050}" type="datetimeFigureOut">
              <a:rPr lang="en-US"/>
              <a:pPr>
                <a:defRPr/>
              </a:pPr>
              <a:t>7/26/2013</a:t>
            </a:fld>
            <a:endParaRPr lang="en-US"/>
          </a:p>
        </p:txBody>
      </p:sp>
      <p:sp>
        <p:nvSpPr>
          <p:cNvPr id="6" name="Slide Number Placeholder 5"/>
          <p:cNvSpPr>
            <a:spLocks noGrp="1"/>
          </p:cNvSpPr>
          <p:nvPr>
            <p:ph type="sldNum" sz="quarter" idx="11"/>
          </p:nvPr>
        </p:nvSpPr>
        <p:spPr/>
        <p:txBody>
          <a:bodyPr/>
          <a:lstStyle>
            <a:lvl1pPr>
              <a:defRPr/>
            </a:lvl1pPr>
          </a:lstStyle>
          <a:p>
            <a:pPr>
              <a:defRPr/>
            </a:pPr>
            <a:fld id="{3F866AFF-E9D9-443A-923A-85F266772606}"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63C8E991-BE1E-4D08-BF69-14E62227E662}" type="datetimeFigureOut">
              <a:rPr lang="en-US"/>
              <a:pPr>
                <a:defRPr/>
              </a:pPr>
              <a:t>7/26/2013</a:t>
            </a:fld>
            <a:endParaRPr lang="en-US"/>
          </a:p>
        </p:txBody>
      </p:sp>
      <p:sp>
        <p:nvSpPr>
          <p:cNvPr id="6" name="Slide Number Placeholder 5"/>
          <p:cNvSpPr>
            <a:spLocks noGrp="1"/>
          </p:cNvSpPr>
          <p:nvPr>
            <p:ph type="sldNum" sz="quarter" idx="11"/>
          </p:nvPr>
        </p:nvSpPr>
        <p:spPr/>
        <p:txBody>
          <a:bodyPr/>
          <a:lstStyle>
            <a:lvl1pPr>
              <a:defRPr/>
            </a:lvl1pPr>
          </a:lstStyle>
          <a:p>
            <a:pPr>
              <a:defRPr/>
            </a:pPr>
            <a:fld id="{D2010406-228F-4845-A5BA-BC6CB642788F}"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6" descr="GaDOE_PPT_bg_charcoal.jpg"/>
          <p:cNvPicPr>
            <a:picLocks noChangeAspect="1"/>
          </p:cNvPicPr>
          <p:nvPr/>
        </p:nvPicPr>
        <p:blipFill>
          <a:blip r:embed="rId13" cstate="print"/>
          <a:srcRect/>
          <a:stretch>
            <a:fillRect/>
          </a:stretch>
        </p:blipFill>
        <p:spPr bwMode="auto">
          <a:xfrm>
            <a:off x="0" y="0"/>
            <a:ext cx="9144000" cy="6858000"/>
          </a:xfrm>
          <a:prstGeom prst="rect">
            <a:avLst/>
          </a:prstGeom>
          <a:noFill/>
          <a:ln w="9525">
            <a:noFill/>
            <a:miter lim="800000"/>
            <a:headEnd/>
            <a:tailEnd/>
          </a:ln>
        </p:spPr>
      </p:pic>
      <p:sp>
        <p:nvSpPr>
          <p:cNvPr id="1027"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6934200" y="6356350"/>
            <a:ext cx="10668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solidFill>
                <a:latin typeface="+mn-lt"/>
              </a:defRPr>
            </a:lvl1pPr>
          </a:lstStyle>
          <a:p>
            <a:pPr>
              <a:defRPr/>
            </a:pPr>
            <a:fld id="{C9C4ACAD-39EC-4D44-8A87-53D2DB3E8137}" type="datetimeFigureOut">
              <a:rPr lang="en-US"/>
              <a:pPr>
                <a:defRPr/>
              </a:pPr>
              <a:t>7/26/2013</a:t>
            </a:fld>
            <a:endParaRPr lang="en-US"/>
          </a:p>
        </p:txBody>
      </p:sp>
      <p:sp>
        <p:nvSpPr>
          <p:cNvPr id="6" name="Slide Number Placeholder 5"/>
          <p:cNvSpPr>
            <a:spLocks noGrp="1"/>
          </p:cNvSpPr>
          <p:nvPr>
            <p:ph type="sldNum" sz="quarter" idx="4"/>
          </p:nvPr>
        </p:nvSpPr>
        <p:spPr>
          <a:xfrm>
            <a:off x="8077200" y="6356350"/>
            <a:ext cx="609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solidFill>
                <a:latin typeface="+mn-lt"/>
              </a:defRPr>
            </a:lvl1pPr>
          </a:lstStyle>
          <a:p>
            <a:pPr>
              <a:defRPr/>
            </a:pPr>
            <a:fld id="{177AB964-1A21-4543-97AC-CDD79CDC9751}"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fontAlgn="base">
        <a:spcBef>
          <a:spcPct val="0"/>
        </a:spcBef>
        <a:spcAft>
          <a:spcPct val="0"/>
        </a:spcAft>
        <a:defRPr sz="4400" b="1" kern="1200">
          <a:solidFill>
            <a:schemeClr val="tx1"/>
          </a:solidFill>
          <a:latin typeface="+mj-lt"/>
          <a:ea typeface="+mj-ea"/>
          <a:cs typeface="+mj-cs"/>
        </a:defRPr>
      </a:lvl1pPr>
      <a:lvl2pPr algn="ctr" rtl="0" fontAlgn="base">
        <a:spcBef>
          <a:spcPct val="0"/>
        </a:spcBef>
        <a:spcAft>
          <a:spcPct val="0"/>
        </a:spcAft>
        <a:defRPr sz="4400" b="1">
          <a:solidFill>
            <a:schemeClr val="tx1"/>
          </a:solidFill>
          <a:latin typeface="Calibri" pitchFamily="34" charset="0"/>
        </a:defRPr>
      </a:lvl2pPr>
      <a:lvl3pPr algn="ctr" rtl="0" fontAlgn="base">
        <a:spcBef>
          <a:spcPct val="0"/>
        </a:spcBef>
        <a:spcAft>
          <a:spcPct val="0"/>
        </a:spcAft>
        <a:defRPr sz="4400" b="1">
          <a:solidFill>
            <a:schemeClr val="tx1"/>
          </a:solidFill>
          <a:latin typeface="Calibri" pitchFamily="34" charset="0"/>
        </a:defRPr>
      </a:lvl3pPr>
      <a:lvl4pPr algn="ctr" rtl="0" fontAlgn="base">
        <a:spcBef>
          <a:spcPct val="0"/>
        </a:spcBef>
        <a:spcAft>
          <a:spcPct val="0"/>
        </a:spcAft>
        <a:defRPr sz="4400" b="1">
          <a:solidFill>
            <a:schemeClr val="tx1"/>
          </a:solidFill>
          <a:latin typeface="Calibri" pitchFamily="34" charset="0"/>
        </a:defRPr>
      </a:lvl4pPr>
      <a:lvl5pPr algn="ctr" rtl="0" fontAlgn="base">
        <a:spcBef>
          <a:spcPct val="0"/>
        </a:spcBef>
        <a:spcAft>
          <a:spcPct val="0"/>
        </a:spcAft>
        <a:defRPr sz="4400" b="1">
          <a:solidFill>
            <a:schemeClr val="tx1"/>
          </a:solidFill>
          <a:latin typeface="Calibri" pitchFamily="34" charset="0"/>
        </a:defRPr>
      </a:lvl5pPr>
      <a:lvl6pPr marL="457200" algn="ctr" rtl="0" eaLnBrk="1" fontAlgn="base" hangingPunct="1">
        <a:spcBef>
          <a:spcPct val="0"/>
        </a:spcBef>
        <a:spcAft>
          <a:spcPct val="0"/>
        </a:spcAft>
        <a:defRPr sz="4400" b="1">
          <a:solidFill>
            <a:schemeClr val="tx1"/>
          </a:solidFill>
          <a:latin typeface="Calibri" pitchFamily="34" charset="0"/>
        </a:defRPr>
      </a:lvl6pPr>
      <a:lvl7pPr marL="914400" algn="ctr" rtl="0" eaLnBrk="1" fontAlgn="base" hangingPunct="1">
        <a:spcBef>
          <a:spcPct val="0"/>
        </a:spcBef>
        <a:spcAft>
          <a:spcPct val="0"/>
        </a:spcAft>
        <a:defRPr sz="4400" b="1">
          <a:solidFill>
            <a:schemeClr val="tx1"/>
          </a:solidFill>
          <a:latin typeface="Calibri" pitchFamily="34" charset="0"/>
        </a:defRPr>
      </a:lvl7pPr>
      <a:lvl8pPr marL="1371600" algn="ctr" rtl="0" eaLnBrk="1" fontAlgn="base" hangingPunct="1">
        <a:spcBef>
          <a:spcPct val="0"/>
        </a:spcBef>
        <a:spcAft>
          <a:spcPct val="0"/>
        </a:spcAft>
        <a:defRPr sz="4400" b="1">
          <a:solidFill>
            <a:schemeClr val="tx1"/>
          </a:solidFill>
          <a:latin typeface="Calibri" pitchFamily="34" charset="0"/>
        </a:defRPr>
      </a:lvl8pPr>
      <a:lvl9pPr marL="1828800" algn="ctr" rtl="0" eaLnBrk="1" fontAlgn="base" hangingPunct="1">
        <a:spcBef>
          <a:spcPct val="0"/>
        </a:spcBef>
        <a:spcAft>
          <a:spcPct val="0"/>
        </a:spcAft>
        <a:defRPr sz="4400" b="1">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pPr>
              <a:defRPr/>
            </a:pPr>
            <a:fld id="{C9C4ACAD-39EC-4D44-8A87-53D2DB3E8137}" type="datetimeFigureOut">
              <a:rPr lang="en-US" smtClean="0"/>
              <a:pPr>
                <a:defRPr/>
              </a:pPr>
              <a:t>7/26/2013</a:t>
            </a:fld>
            <a:endParaRPr lang="en-US"/>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kumimoji="0" lang="en-US"/>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pPr>
              <a:defRPr/>
            </a:pPr>
            <a:fld id="{177AB964-1A21-4543-97AC-CDD79CDC9751}" type="slidenum">
              <a:rPr lang="en-US" smtClean="0"/>
              <a:pPr>
                <a:defRPr/>
              </a:pPr>
              <a:t>‹#›</a:t>
            </a:fld>
            <a:endParaRPr lang="en-US"/>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hyperlink" Target="http://ccgpsmathematics9-10.wikispaces.com/" TargetMode="External"/><Relationship Id="rId7" Type="http://schemas.openxmlformats.org/officeDocument/2006/relationships/image" Target="../media/image10.jp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hyperlink" Target="mailto:bkline@doe.k12.ga.us" TargetMode="External"/><Relationship Id="rId4" Type="http://schemas.openxmlformats.org/officeDocument/2006/relationships/hyperlink" Target="mailto:jpratt@doe.k12.ga.us"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hyperlink" Target="http://www.cgcs.org/Page/244" TargetMode="External"/><Relationship Id="rId4" Type="http://schemas.openxmlformats.org/officeDocument/2006/relationships/image" Target="../media/image4.jpeg"/></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1.xml"/><Relationship Id="rId5" Type="http://schemas.openxmlformats.org/officeDocument/2006/relationships/hyperlink" Target="http://www.achievethecore.org/leadership-tools-common-core/parent-resources/" TargetMode="External"/><Relationship Id="rId4" Type="http://schemas.openxmlformats.org/officeDocument/2006/relationships/image" Target="../media/image4.jpeg"/></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1.xml"/><Relationship Id="rId5" Type="http://schemas.openxmlformats.org/officeDocument/2006/relationships/hyperlink" Target="http://www.achievethecore.org/leadership-tools-common-core/parent-resources/" TargetMode="External"/><Relationship Id="rId4" Type="http://schemas.openxmlformats.org/officeDocument/2006/relationships/image" Target="../media/image4.jpeg"/></Relationships>
</file>

<file path=ppt/slides/_rels/slide1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4.jpg"/></Relationships>
</file>

<file path=ppt/slides/_rels/slide1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2.xml.rels><?xml version="1.0" encoding="UTF-8" standalone="yes"?>
<Relationships xmlns="http://schemas.openxmlformats.org/package/2006/relationships"><Relationship Id="rId3" Type="http://schemas.openxmlformats.org/officeDocument/2006/relationships/hyperlink" Target="mailto:jpratt@doe.k12.ga.us"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hyperlink" Target="mailto:bkline@doe.k12.ga.us"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20.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2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1.xml"/><Relationship Id="rId1" Type="http://schemas.openxmlformats.org/officeDocument/2006/relationships/slideLayout" Target="../slideLayouts/slideLayout1.xml"/><Relationship Id="rId5" Type="http://schemas.openxmlformats.org/officeDocument/2006/relationships/hyperlink" Target="https://www.teachingchannel.org/videos/class-warm-up-routine" TargetMode="External"/><Relationship Id="rId4" Type="http://schemas.openxmlformats.org/officeDocument/2006/relationships/image" Target="../media/image18.png"/></Relationships>
</file>

<file path=ppt/slides/_rels/slide2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2.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23.xml.rels><?xml version="1.0" encoding="UTF-8" standalone="yes"?>
<Relationships xmlns="http://schemas.openxmlformats.org/package/2006/relationships"><Relationship Id="rId3" Type="http://schemas.openxmlformats.org/officeDocument/2006/relationships/image" Target="../media/image120.png"/><Relationship Id="rId2" Type="http://schemas.openxmlformats.org/officeDocument/2006/relationships/notesSlide" Target="../notesSlides/notesSlide23.xml"/><Relationship Id="rId1" Type="http://schemas.openxmlformats.org/officeDocument/2006/relationships/slideLayout" Target="../slideLayouts/slideLayout1.xml"/><Relationship Id="rId5" Type="http://schemas.openxmlformats.org/officeDocument/2006/relationships/image" Target="../media/image20.png"/><Relationship Id="rId4" Type="http://schemas.openxmlformats.org/officeDocument/2006/relationships/image" Target="../media/image4.jpeg"/></Relationships>
</file>

<file path=ppt/slides/_rels/slide24.xml.rels><?xml version="1.0" encoding="UTF-8" standalone="yes"?>
<Relationships xmlns="http://schemas.openxmlformats.org/package/2006/relationships"><Relationship Id="rId3" Type="http://schemas.openxmlformats.org/officeDocument/2006/relationships/image" Target="../media/image120.png"/><Relationship Id="rId2" Type="http://schemas.openxmlformats.org/officeDocument/2006/relationships/notesSlide" Target="../notesSlides/notesSlide24.xml"/><Relationship Id="rId1" Type="http://schemas.openxmlformats.org/officeDocument/2006/relationships/slideLayout" Target="../slideLayouts/slideLayout1.xml"/><Relationship Id="rId5" Type="http://schemas.openxmlformats.org/officeDocument/2006/relationships/image" Target="../media/image21.png"/><Relationship Id="rId4" Type="http://schemas.openxmlformats.org/officeDocument/2006/relationships/image" Target="../media/image4.jpeg"/></Relationships>
</file>

<file path=ppt/slides/_rels/slide25.xml.rels><?xml version="1.0" encoding="UTF-8" standalone="yes"?>
<Relationships xmlns="http://schemas.openxmlformats.org/package/2006/relationships"><Relationship Id="rId3" Type="http://schemas.openxmlformats.org/officeDocument/2006/relationships/image" Target="../media/image120.png"/><Relationship Id="rId2" Type="http://schemas.openxmlformats.org/officeDocument/2006/relationships/notesSlide" Target="../notesSlides/notesSlide25.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2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150.png"/><Relationship Id="rId2" Type="http://schemas.openxmlformats.org/officeDocument/2006/relationships/notesSlide" Target="../notesSlides/notesSlide27.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2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8.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2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hyperlink" Target="http://ccgpsmathematics9-10.wikispaces.com/" TargetMode="External"/><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5.jpg"/><Relationship Id="rId4" Type="http://schemas.openxmlformats.org/officeDocument/2006/relationships/image" Target="../media/image4.jpeg"/></Relationships>
</file>

<file path=ppt/slides/_rels/slide3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3.xml"/><Relationship Id="rId1" Type="http://schemas.openxmlformats.org/officeDocument/2006/relationships/slideLayout" Target="../slideLayouts/slideLayout1.xml"/><Relationship Id="rId4" Type="http://schemas.openxmlformats.org/officeDocument/2006/relationships/image" Target="../media/image170.png"/></Relationships>
</file>

<file path=ppt/slides/_rels/slide3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4.xml"/><Relationship Id="rId1" Type="http://schemas.openxmlformats.org/officeDocument/2006/relationships/slideLayout" Target="../slideLayouts/slideLayout1.xml"/><Relationship Id="rId4" Type="http://schemas.openxmlformats.org/officeDocument/2006/relationships/image" Target="../media/image180.png"/></Relationships>
</file>

<file path=ppt/slides/_rels/slide3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5.xml"/><Relationship Id="rId1" Type="http://schemas.openxmlformats.org/officeDocument/2006/relationships/slideLayout" Target="../slideLayouts/slideLayout1.xml"/><Relationship Id="rId4" Type="http://schemas.openxmlformats.org/officeDocument/2006/relationships/image" Target="../media/image190.png"/></Relationships>
</file>

<file path=ppt/slides/_rels/slide3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6.xml"/><Relationship Id="rId1" Type="http://schemas.openxmlformats.org/officeDocument/2006/relationships/slideLayout" Target="../slideLayouts/slideLayout1.xml"/><Relationship Id="rId4" Type="http://schemas.openxmlformats.org/officeDocument/2006/relationships/image" Target="../media/image200.png"/></Relationships>
</file>

<file path=ppt/slides/_rels/slide3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hyperlink" Target="http://ccgpsmathematics9-10.wikispaces.com/" TargetMode="External"/><Relationship Id="rId4" Type="http://schemas.openxmlformats.org/officeDocument/2006/relationships/image" Target="../media/image6.png"/></Relationships>
</file>

<file path=ppt/slides/_rels/slide4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2.xml"/><Relationship Id="rId1" Type="http://schemas.openxmlformats.org/officeDocument/2006/relationships/slideLayout" Target="../slideLayouts/slideLayout1.xml"/><Relationship Id="rId4" Type="http://schemas.openxmlformats.org/officeDocument/2006/relationships/image" Target="../media/image210.png"/></Relationships>
</file>

<file path=ppt/slides/_rels/slide4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3.xml"/><Relationship Id="rId1" Type="http://schemas.openxmlformats.org/officeDocument/2006/relationships/slideLayout" Target="../slideLayouts/slideLayout1.xml"/><Relationship Id="rId4" Type="http://schemas.openxmlformats.org/officeDocument/2006/relationships/image" Target="../media/image22.png"/></Relationships>
</file>

<file path=ppt/slides/_rels/slide4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4.xml"/><Relationship Id="rId1" Type="http://schemas.openxmlformats.org/officeDocument/2006/relationships/slideLayout" Target="../slideLayouts/slideLayout1.xml"/><Relationship Id="rId4" Type="http://schemas.openxmlformats.org/officeDocument/2006/relationships/image" Target="../media/image23.png"/></Relationships>
</file>

<file path=ppt/slides/_rels/slide4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5.xml"/><Relationship Id="rId1" Type="http://schemas.openxmlformats.org/officeDocument/2006/relationships/slideLayout" Target="../slideLayouts/slideLayout1.xml"/><Relationship Id="rId4" Type="http://schemas.openxmlformats.org/officeDocument/2006/relationships/image" Target="../media/image24.png"/></Relationships>
</file>

<file path=ppt/slides/_rels/slide4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6.xml"/><Relationship Id="rId1" Type="http://schemas.openxmlformats.org/officeDocument/2006/relationships/slideLayout" Target="../slideLayouts/slideLayout1.xml"/><Relationship Id="rId4" Type="http://schemas.openxmlformats.org/officeDocument/2006/relationships/image" Target="../media/image25.png"/></Relationships>
</file>

<file path=ppt/slides/_rels/slide4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7.xml"/><Relationship Id="rId1" Type="http://schemas.openxmlformats.org/officeDocument/2006/relationships/slideLayout" Target="../slideLayouts/slideLayout1.xml"/><Relationship Id="rId4" Type="http://schemas.openxmlformats.org/officeDocument/2006/relationships/image" Target="../media/image26.png"/></Relationships>
</file>

<file path=ppt/slides/_rels/slide4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8.xml"/><Relationship Id="rId1" Type="http://schemas.openxmlformats.org/officeDocument/2006/relationships/slideLayout" Target="../slideLayouts/slideLayout1.xml"/><Relationship Id="rId4" Type="http://schemas.openxmlformats.org/officeDocument/2006/relationships/image" Target="../media/image27.png"/></Relationships>
</file>

<file path=ppt/slides/_rels/slide49.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49.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7.jpg"/></Relationships>
</file>

<file path=ppt/slides/_rels/slide5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0.xml"/><Relationship Id="rId1" Type="http://schemas.openxmlformats.org/officeDocument/2006/relationships/slideLayout" Target="../slideLayouts/slideLayout1.xml"/><Relationship Id="rId4" Type="http://schemas.openxmlformats.org/officeDocument/2006/relationships/image" Target="../media/image28.png"/></Relationships>
</file>

<file path=ppt/slides/_rels/slide5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1.xml"/><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2.xml"/><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3.xml"/><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54.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5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55.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5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56.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5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57.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5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58.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5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59.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60.xml.rels><?xml version="1.0" encoding="UTF-8" standalone="yes"?>
<Relationships xmlns="http://schemas.openxmlformats.org/package/2006/relationships"><Relationship Id="rId3" Type="http://schemas.openxmlformats.org/officeDocument/2006/relationships/hyperlink" Target="http://www.gadoe.org/External-Affairs-and-Policy/communications/Pages/PressReleaseDetails.aspx?PressView=default&amp;pid=123" TargetMode="External"/><Relationship Id="rId2" Type="http://schemas.openxmlformats.org/officeDocument/2006/relationships/notesSlide" Target="../notesSlides/notesSlide60.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6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1.xml"/><Relationship Id="rId1" Type="http://schemas.openxmlformats.org/officeDocument/2006/relationships/slideLayout" Target="../slideLayouts/slideLayout2.xml"/><Relationship Id="rId4" Type="http://schemas.openxmlformats.org/officeDocument/2006/relationships/hyperlink" Target="http://www.gadoe.org/External-Affairs-and-Policy/communications/Pages/PressReleaseDetails.aspx?PressView=default&amp;pid=123" TargetMode="External"/></Relationships>
</file>

<file path=ppt/slides/_rels/slide6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3.xml"/><Relationship Id="rId1" Type="http://schemas.openxmlformats.org/officeDocument/2006/relationships/slideLayout" Target="../slideLayouts/slideLayout2.xml"/><Relationship Id="rId4" Type="http://schemas.openxmlformats.org/officeDocument/2006/relationships/image" Target="../media/image29.jpeg"/></Relationships>
</file>

<file path=ppt/slides/_rels/slide64.xml.rels><?xml version="1.0" encoding="UTF-8" standalone="yes"?>
<Relationships xmlns="http://schemas.openxmlformats.org/package/2006/relationships"><Relationship Id="rId8" Type="http://schemas.openxmlformats.org/officeDocument/2006/relationships/hyperlink" Target="http://commoncoretools.me/" TargetMode="External"/><Relationship Id="rId13" Type="http://schemas.openxmlformats.org/officeDocument/2006/relationships/hyperlink" Target="http://www.ccsstoolbox.org/" TargetMode="External"/><Relationship Id="rId3" Type="http://schemas.openxmlformats.org/officeDocument/2006/relationships/hyperlink" Target="http://bit.ly/RwWTdc" TargetMode="External"/><Relationship Id="rId7" Type="http://schemas.openxmlformats.org/officeDocument/2006/relationships/hyperlink" Target="http://www.corestandards.org/" TargetMode="External"/><Relationship Id="rId12" Type="http://schemas.openxmlformats.org/officeDocument/2006/relationships/hyperlink" Target="http://illustrativemathematics.org/" TargetMode="External"/><Relationship Id="rId17" Type="http://schemas.openxmlformats.org/officeDocument/2006/relationships/image" Target="../media/image4.jpeg"/><Relationship Id="rId2" Type="http://schemas.openxmlformats.org/officeDocument/2006/relationships/notesSlide" Target="../notesSlides/notesSlide64.xml"/><Relationship Id="rId16" Type="http://schemas.openxmlformats.org/officeDocument/2006/relationships/hyperlink" Target="http://bit.ly/OoyaK5" TargetMode="External"/><Relationship Id="rId1" Type="http://schemas.openxmlformats.org/officeDocument/2006/relationships/slideLayout" Target="../slideLayouts/slideLayout1.xml"/><Relationship Id="rId6" Type="http://schemas.openxmlformats.org/officeDocument/2006/relationships/hyperlink" Target="http://www.ccsstoolbox.com/" TargetMode="External"/><Relationship Id="rId11" Type="http://schemas.openxmlformats.org/officeDocument/2006/relationships/hyperlink" Target="http://www.map.mathshell.org.uk/materials/index.php" TargetMode="External"/><Relationship Id="rId5" Type="http://schemas.openxmlformats.org/officeDocument/2006/relationships/hyperlink" Target="http://www.illustrativemathematics.org/" TargetMode="External"/><Relationship Id="rId15" Type="http://schemas.openxmlformats.org/officeDocument/2006/relationships/hyperlink" Target="http://www.parcconline.org/" TargetMode="External"/><Relationship Id="rId10" Type="http://schemas.openxmlformats.org/officeDocument/2006/relationships/hyperlink" Target="http://learnzillion.com/" TargetMode="External"/><Relationship Id="rId4" Type="http://schemas.openxmlformats.org/officeDocument/2006/relationships/hyperlink" Target="http://bit.ly/yyhvtc" TargetMode="External"/><Relationship Id="rId9" Type="http://schemas.openxmlformats.org/officeDocument/2006/relationships/hyperlink" Target="http://bit.ly/URwOFT" TargetMode="External"/><Relationship Id="rId14" Type="http://schemas.openxmlformats.org/officeDocument/2006/relationships/hyperlink" Target="http://www.smarterbalanced.org/smarter-balanced-assessments/" TargetMode="External"/></Relationships>
</file>

<file path=ppt/slides/_rels/slide65.xml.rels><?xml version="1.0" encoding="UTF-8" standalone="yes"?>
<Relationships xmlns="http://schemas.openxmlformats.org/package/2006/relationships"><Relationship Id="rId8" Type="http://schemas.openxmlformats.org/officeDocument/2006/relationships/hyperlink" Target="http://blog.mrmeyer.com/" TargetMode="External"/><Relationship Id="rId3" Type="http://schemas.openxmlformats.org/officeDocument/2006/relationships/hyperlink" Target="http://www.insidemathematics.org/" TargetMode="External"/><Relationship Id="rId7" Type="http://schemas.openxmlformats.org/officeDocument/2006/relationships/hyperlink" Target="http://bit.ly/cGZlce" TargetMode="External"/><Relationship Id="rId12" Type="http://schemas.openxmlformats.org/officeDocument/2006/relationships/image" Target="../media/image4.jpeg"/><Relationship Id="rId2" Type="http://schemas.openxmlformats.org/officeDocument/2006/relationships/notesSlide" Target="../notesSlides/notesSlide65.xml"/><Relationship Id="rId1" Type="http://schemas.openxmlformats.org/officeDocument/2006/relationships/slideLayout" Target="../slideLayouts/slideLayout1.xml"/><Relationship Id="rId6" Type="http://schemas.openxmlformats.org/officeDocument/2006/relationships/hyperlink" Target="http://www.teachingchannel.org/" TargetMode="External"/><Relationship Id="rId11" Type="http://schemas.openxmlformats.org/officeDocument/2006/relationships/hyperlink" Target="http://bit.ly/SnVxkL" TargetMode="External"/><Relationship Id="rId5" Type="http://schemas.openxmlformats.org/officeDocument/2006/relationships/hyperlink" Target="http://www.edutopia.org/" TargetMode="External"/><Relationship Id="rId10" Type="http://schemas.openxmlformats.org/officeDocument/2006/relationships/hyperlink" Target="http://blog.recursiveprocess.com/tag/wcydwt/" TargetMode="External"/><Relationship Id="rId4" Type="http://schemas.openxmlformats.org/officeDocument/2006/relationships/hyperlink" Target="http://www.learner.org/index.html" TargetMode="External"/><Relationship Id="rId9" Type="http://schemas.openxmlformats.org/officeDocument/2006/relationships/hyperlink" Target="http://mrpiccmath.weebly.com/3-acts.html" TargetMode="External"/></Relationships>
</file>

<file path=ppt/slides/_rels/slide6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66.xml"/><Relationship Id="rId1" Type="http://schemas.openxmlformats.org/officeDocument/2006/relationships/slideLayout" Target="../slideLayouts/slideLayout1.xml"/><Relationship Id="rId5" Type="http://schemas.openxmlformats.org/officeDocument/2006/relationships/hyperlink" Target="http://www.illustrativemathematics.org/" TargetMode="External"/><Relationship Id="rId4" Type="http://schemas.openxmlformats.org/officeDocument/2006/relationships/image" Target="../media/image4.jpeg"/></Relationships>
</file>

<file path=ppt/slides/_rels/slide6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7.xml"/><Relationship Id="rId1" Type="http://schemas.openxmlformats.org/officeDocument/2006/relationships/slideLayout" Target="../slideLayouts/slideLayout1.xml"/><Relationship Id="rId4" Type="http://schemas.openxmlformats.org/officeDocument/2006/relationships/hyperlink" Target="http://www.illustrativemathematics.org/" TargetMode="External"/></Relationships>
</file>

<file path=ppt/slides/_rels/slide68.xml.rels><?xml version="1.0" encoding="UTF-8" standalone="yes"?>
<Relationships xmlns="http://schemas.openxmlformats.org/package/2006/relationships"><Relationship Id="rId3" Type="http://schemas.openxmlformats.org/officeDocument/2006/relationships/hyperlink" Target="http://ccgpsmathematics9-12.wikispaces.com/" TargetMode="External"/><Relationship Id="rId7" Type="http://schemas.openxmlformats.org/officeDocument/2006/relationships/image" Target="../media/image4.jpeg"/><Relationship Id="rId2" Type="http://schemas.openxmlformats.org/officeDocument/2006/relationships/notesSlide" Target="../notesSlides/notesSlide68.xml"/><Relationship Id="rId1" Type="http://schemas.openxmlformats.org/officeDocument/2006/relationships/slideLayout" Target="../slideLayouts/slideLayout4.xml"/><Relationship Id="rId6" Type="http://schemas.openxmlformats.org/officeDocument/2006/relationships/hyperlink" Target="mailto:jpratt@doe.k12.ga.us" TargetMode="External"/><Relationship Id="rId5" Type="http://schemas.openxmlformats.org/officeDocument/2006/relationships/hyperlink" Target="mailto:bkline@doe.k12.ga.us" TargetMode="External"/><Relationship Id="rId4" Type="http://schemas.openxmlformats.org/officeDocument/2006/relationships/hyperlink" Target="https://www.georgiastandards.org/Common-Core/Pages/Math.aspx"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a:xfrm>
            <a:off x="152400" y="152400"/>
            <a:ext cx="8839200" cy="3505200"/>
          </a:xfrm>
        </p:spPr>
        <p:txBody>
          <a:bodyPr/>
          <a:lstStyle/>
          <a:p>
            <a:r>
              <a:rPr lang="en-US" dirty="0" smtClean="0"/>
              <a:t>CCGPS Mathematics</a:t>
            </a:r>
            <a:br>
              <a:rPr lang="en-US" dirty="0" smtClean="0"/>
            </a:br>
            <a:r>
              <a:rPr lang="en-US" dirty="0" smtClean="0"/>
              <a:t>Unit-by-Unit Grade Level Webinar</a:t>
            </a:r>
            <a:r>
              <a:rPr lang="en-US" sz="4000" dirty="0" smtClean="0"/>
              <a:t/>
            </a:r>
            <a:br>
              <a:rPr lang="en-US" sz="4000" dirty="0" smtClean="0"/>
            </a:br>
            <a:r>
              <a:rPr lang="en-US" sz="3200" dirty="0" smtClean="0"/>
              <a:t>Analytic Geometry</a:t>
            </a:r>
            <a:br>
              <a:rPr lang="en-US" sz="3200" dirty="0" smtClean="0"/>
            </a:br>
            <a:r>
              <a:rPr lang="en-US" sz="3200" dirty="0" smtClean="0"/>
              <a:t>Unit 2: Right Triangle Trigonometry</a:t>
            </a:r>
            <a:r>
              <a:rPr lang="en-US" sz="4000" dirty="0" smtClean="0"/>
              <a:t/>
            </a:r>
            <a:br>
              <a:rPr lang="en-US" sz="4000" dirty="0" smtClean="0"/>
            </a:br>
            <a:r>
              <a:rPr lang="en-US" sz="2400" dirty="0" smtClean="0"/>
              <a:t>July 30, 2013</a:t>
            </a:r>
          </a:p>
        </p:txBody>
      </p:sp>
      <p:sp>
        <p:nvSpPr>
          <p:cNvPr id="3" name="Subtitle 2"/>
          <p:cNvSpPr>
            <a:spLocks noGrp="1"/>
          </p:cNvSpPr>
          <p:nvPr>
            <p:ph type="subTitle" idx="1"/>
          </p:nvPr>
        </p:nvSpPr>
        <p:spPr>
          <a:xfrm>
            <a:off x="457200" y="3733800"/>
            <a:ext cx="8305800" cy="2590800"/>
          </a:xfrm>
        </p:spPr>
        <p:txBody>
          <a:bodyPr rtlCol="0">
            <a:noAutofit/>
          </a:bodyPr>
          <a:lstStyle/>
          <a:p>
            <a:pPr fontAlgn="auto">
              <a:spcAft>
                <a:spcPts val="0"/>
              </a:spcAft>
              <a:defRPr/>
            </a:pPr>
            <a:r>
              <a:rPr lang="en-US" sz="2800" b="1" dirty="0" smtClean="0">
                <a:solidFill>
                  <a:schemeClr val="tx1"/>
                </a:solidFill>
                <a:cs typeface="Times New Roman" pitchFamily="18" charset="0"/>
              </a:rPr>
              <a:t>Session will be begin at 8:00 am</a:t>
            </a:r>
          </a:p>
          <a:p>
            <a:pPr fontAlgn="auto">
              <a:spcAft>
                <a:spcPts val="0"/>
              </a:spcAft>
              <a:defRPr/>
            </a:pPr>
            <a:r>
              <a:rPr lang="en-US" sz="2000" b="1" dirty="0" smtClean="0">
                <a:solidFill>
                  <a:schemeClr val="tx1"/>
                </a:solidFill>
                <a:cs typeface="Times New Roman" pitchFamily="18" charset="0"/>
              </a:rPr>
              <a:t>While you are waiting, please do the following:</a:t>
            </a:r>
            <a:br>
              <a:rPr lang="en-US" sz="2000" b="1" dirty="0" smtClean="0">
                <a:solidFill>
                  <a:schemeClr val="tx1"/>
                </a:solidFill>
                <a:cs typeface="Times New Roman" pitchFamily="18" charset="0"/>
              </a:rPr>
            </a:br>
            <a:r>
              <a:rPr lang="en-US" sz="2000" b="1" dirty="0" smtClean="0">
                <a:solidFill>
                  <a:schemeClr val="tx1"/>
                </a:solidFill>
                <a:cs typeface="Times New Roman" pitchFamily="18" charset="0"/>
              </a:rPr>
              <a:t>Configure your microphone and speakers by going to:</a:t>
            </a:r>
            <a:br>
              <a:rPr lang="en-US" sz="2000" b="1" dirty="0" smtClean="0">
                <a:solidFill>
                  <a:schemeClr val="tx1"/>
                </a:solidFill>
                <a:cs typeface="Times New Roman" pitchFamily="18" charset="0"/>
              </a:rPr>
            </a:br>
            <a:r>
              <a:rPr lang="en-US" sz="2000" b="1" dirty="0" smtClean="0">
                <a:solidFill>
                  <a:schemeClr val="tx1"/>
                </a:solidFill>
                <a:cs typeface="Times New Roman" pitchFamily="18" charset="0"/>
              </a:rPr>
              <a:t>Tools – Audio – Audio setup wizard</a:t>
            </a:r>
          </a:p>
          <a:p>
            <a:pPr fontAlgn="auto">
              <a:spcAft>
                <a:spcPts val="0"/>
              </a:spcAft>
              <a:defRPr/>
            </a:pPr>
            <a:r>
              <a:rPr lang="en-US" sz="2000" b="1" dirty="0" smtClean="0">
                <a:solidFill>
                  <a:schemeClr val="tx1"/>
                </a:solidFill>
              </a:rPr>
              <a:t>Document downloads:</a:t>
            </a:r>
            <a:br>
              <a:rPr lang="en-US" sz="2000" b="1" dirty="0" smtClean="0">
                <a:solidFill>
                  <a:schemeClr val="tx1"/>
                </a:solidFill>
              </a:rPr>
            </a:br>
            <a:r>
              <a:rPr lang="en-US" sz="2000" b="1" dirty="0" smtClean="0">
                <a:solidFill>
                  <a:schemeClr val="tx1"/>
                </a:solidFill>
              </a:rPr>
              <a:t>When you are prompted to download a document, please choose or create the folder to which the document should be saved, so that you may retrieve it later</a:t>
            </a:r>
            <a:r>
              <a:rPr lang="en-US" sz="2000" dirty="0" smtClean="0">
                <a:solidFill>
                  <a:schemeClr val="tx1"/>
                </a:solidFill>
              </a:rPr>
              <a:t>.</a:t>
            </a:r>
            <a:r>
              <a:rPr lang="en-US" sz="2000" dirty="0" smtClean="0">
                <a:solidFill>
                  <a:schemeClr val="tx1"/>
                </a:solidFill>
                <a:latin typeface="Times New Roman" pitchFamily="18" charset="0"/>
                <a:cs typeface="Times New Roman" pitchFamily="18" charset="0"/>
              </a:rPr>
              <a:t/>
            </a:r>
            <a:br>
              <a:rPr lang="en-US" sz="2000" dirty="0" smtClean="0">
                <a:solidFill>
                  <a:schemeClr val="tx1"/>
                </a:solidFill>
                <a:latin typeface="Times New Roman" pitchFamily="18" charset="0"/>
                <a:cs typeface="Times New Roman" pitchFamily="18" charset="0"/>
              </a:rPr>
            </a:br>
            <a:endParaRPr lang="en-US" sz="2000"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924800" y="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152400"/>
            <a:ext cx="8229600" cy="3276600"/>
          </a:xfrm>
        </p:spPr>
        <p:txBody>
          <a:bodyPr>
            <a:normAutofit/>
          </a:bodyPr>
          <a:lstStyle/>
          <a:p>
            <a:pPr algn="ctr"/>
            <a:r>
              <a:rPr lang="en-US" sz="7200" dirty="0" smtClean="0"/>
              <a:t>Questions?</a:t>
            </a:r>
            <a:endParaRPr lang="en-US" sz="7200" dirty="0"/>
          </a:p>
        </p:txBody>
      </p:sp>
    </p:spTree>
    <p:extLst>
      <p:ext uri="{BB962C8B-B14F-4D97-AF65-F5344CB8AC3E}">
        <p14:creationId xmlns:p14="http://schemas.microsoft.com/office/powerpoint/2010/main" val="9541138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743200" y="228601"/>
            <a:ext cx="3886200" cy="6857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Feedback</a:t>
            </a:r>
            <a:endParaRPr lang="en-US" dirty="0">
              <a:latin typeface="Arial Narrow" pitchFamily="34" charset="0"/>
            </a:endParaRPr>
          </a:p>
        </p:txBody>
      </p:sp>
      <p:sp>
        <p:nvSpPr>
          <p:cNvPr id="3" name="Subtitle 2"/>
          <p:cNvSpPr>
            <a:spLocks noGrp="1"/>
          </p:cNvSpPr>
          <p:nvPr>
            <p:ph type="subTitle" idx="1"/>
          </p:nvPr>
        </p:nvSpPr>
        <p:spPr>
          <a:xfrm>
            <a:off x="228600" y="762000"/>
            <a:ext cx="8686800" cy="5334000"/>
          </a:xfrm>
        </p:spPr>
        <p:txBody>
          <a:bodyPr/>
          <a:lstStyle/>
          <a:p>
            <a:pPr algn="l">
              <a:buFont typeface="Arial" pitchFamily="34" charset="0"/>
              <a:buChar char="•"/>
            </a:pPr>
            <a:endParaRPr lang="en-US" sz="2000" dirty="0" smtClean="0">
              <a:solidFill>
                <a:schemeClr val="tx1"/>
              </a:solidFill>
              <a:latin typeface="Arial Narrow" pitchFamily="34" charset="0"/>
            </a:endParaRPr>
          </a:p>
          <a:p>
            <a:pPr fontAlgn="auto">
              <a:spcAft>
                <a:spcPts val="0"/>
              </a:spcAft>
              <a:defRPr/>
            </a:pPr>
            <a:r>
              <a:rPr lang="en-US" sz="2000" dirty="0" smtClean="0">
                <a:solidFill>
                  <a:schemeClr val="tx1"/>
                </a:solidFill>
                <a:latin typeface="Arial Narrow" pitchFamily="34" charset="0"/>
                <a:hlinkClick r:id="rId3"/>
              </a:rPr>
              <a:t>http://ccgpsmathematics9-10.wikispaces.com/</a:t>
            </a:r>
            <a:endParaRPr lang="en-US" sz="2000" dirty="0" smtClean="0">
              <a:solidFill>
                <a:schemeClr val="tx1"/>
              </a:solidFill>
              <a:latin typeface="Arial Narrow" pitchFamily="34" charset="0"/>
            </a:endParaRPr>
          </a:p>
          <a:p>
            <a:pPr fontAlgn="auto">
              <a:spcAft>
                <a:spcPts val="0"/>
              </a:spcAft>
              <a:defRPr/>
            </a:pPr>
            <a:r>
              <a:rPr lang="en-US" sz="2000" dirty="0" smtClean="0">
                <a:solidFill>
                  <a:schemeClr val="tx1"/>
                </a:solidFill>
                <a:latin typeface="Arial Narrow" pitchFamily="34" charset="0"/>
              </a:rPr>
              <a:t>James Pratt – </a:t>
            </a:r>
            <a:r>
              <a:rPr lang="en-US" sz="2000" dirty="0" smtClean="0">
                <a:solidFill>
                  <a:schemeClr val="tx1"/>
                </a:solidFill>
                <a:latin typeface="Arial Narrow" pitchFamily="34" charset="0"/>
                <a:hlinkClick r:id="rId4"/>
              </a:rPr>
              <a:t>jpratt@doe.k12.ga.us</a:t>
            </a:r>
            <a:r>
              <a:rPr lang="en-US" sz="2000" dirty="0" smtClean="0">
                <a:solidFill>
                  <a:schemeClr val="tx1"/>
                </a:solidFill>
                <a:latin typeface="Arial Narrow" pitchFamily="34" charset="0"/>
              </a:rPr>
              <a:t>            Brooke Kline – </a:t>
            </a:r>
            <a:r>
              <a:rPr lang="en-US" sz="2000" dirty="0" smtClean="0">
                <a:solidFill>
                  <a:schemeClr val="tx1"/>
                </a:solidFill>
                <a:latin typeface="Arial Narrow" pitchFamily="34" charset="0"/>
                <a:hlinkClick r:id="rId5"/>
              </a:rPr>
              <a:t>bkline@doe.k12.ga.us</a:t>
            </a:r>
            <a:endParaRPr lang="en-US" sz="2000" dirty="0" smtClean="0">
              <a:solidFill>
                <a:schemeClr val="tx1"/>
              </a:solidFill>
              <a:latin typeface="Arial Narrow" pitchFamily="34" charset="0"/>
            </a:endParaRPr>
          </a:p>
          <a:p>
            <a:pPr fontAlgn="auto">
              <a:spcAft>
                <a:spcPts val="0"/>
              </a:spcAft>
              <a:defRPr/>
            </a:pPr>
            <a:r>
              <a:rPr lang="en-US" sz="2000" dirty="0" smtClean="0">
                <a:solidFill>
                  <a:schemeClr val="tx1"/>
                </a:solidFill>
                <a:latin typeface="Arial Narrow" pitchFamily="34" charset="0"/>
              </a:rPr>
              <a:t>Secondary Mathematics Specialists</a:t>
            </a:r>
          </a:p>
          <a:p>
            <a:pPr lvl="1" algn="l"/>
            <a:endParaRPr lang="en-US" sz="2400" dirty="0" smtClean="0">
              <a:solidFill>
                <a:schemeClr val="tx1"/>
              </a:solidFill>
            </a:endParaRPr>
          </a:p>
          <a:p>
            <a:pPr algn="l"/>
            <a:endParaRPr lang="en-US"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6" cstate="print"/>
          <a:srcRect/>
          <a:stretch>
            <a:fillRect/>
          </a:stretch>
        </p:blipFill>
        <p:spPr bwMode="auto">
          <a:xfrm>
            <a:off x="7848600" y="58070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971800" y="2362200"/>
            <a:ext cx="3276600" cy="3689876"/>
          </a:xfrm>
          <a:prstGeom prst="rect">
            <a:avLst/>
          </a:prstGeom>
          <a:scene3d>
            <a:camera prst="orthographicFront"/>
            <a:lightRig rig="threePt" dir="t"/>
          </a:scene3d>
          <a:sp3d>
            <a:bevelT w="165100" prst="coolSlant"/>
          </a:sp3d>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29200" y="762000"/>
            <a:ext cx="3899165" cy="5037137"/>
          </a:xfrm>
          <a:prstGeom prst="rect">
            <a:avLst/>
          </a:prstGeom>
          <a:noFill/>
          <a:ln>
            <a:noFill/>
          </a:ln>
          <a:effectLst/>
          <a:scene3d>
            <a:camera prst="orthographicFront"/>
            <a:lightRig rig="threePt" dir="t"/>
          </a:scene3d>
          <a:sp3d>
            <a:bevelT w="165100" prst="coolSlant"/>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ctrTitle"/>
          </p:nvPr>
        </p:nvSpPr>
        <p:spPr>
          <a:xfrm>
            <a:off x="1295400" y="228601"/>
            <a:ext cx="6781800" cy="7619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Parent  Communication</a:t>
            </a:r>
            <a:endParaRPr lang="en-US" dirty="0">
              <a:latin typeface="Arial Narrow" pitchFamily="34" charset="0"/>
            </a:endParaRPr>
          </a:p>
        </p:txBody>
      </p:sp>
      <p:sp>
        <p:nvSpPr>
          <p:cNvPr id="3" name="Subtitle 2"/>
          <p:cNvSpPr>
            <a:spLocks noGrp="1"/>
          </p:cNvSpPr>
          <p:nvPr>
            <p:ph type="subTitle" idx="1"/>
          </p:nvPr>
        </p:nvSpPr>
        <p:spPr>
          <a:xfrm>
            <a:off x="152400" y="1066800"/>
            <a:ext cx="4953000" cy="5257800"/>
          </a:xfrm>
        </p:spPr>
        <p:txBody>
          <a:bodyPr/>
          <a:lstStyle/>
          <a:p>
            <a:pPr algn="l">
              <a:buFont typeface="Arial" pitchFamily="34" charset="0"/>
              <a:buChar char="•"/>
            </a:pPr>
            <a:r>
              <a:rPr lang="en-US" sz="2800" dirty="0" smtClean="0">
                <a:solidFill>
                  <a:schemeClr val="tx1"/>
                </a:solidFill>
                <a:latin typeface="Arial Narrow" pitchFamily="34" charset="0"/>
              </a:rPr>
              <a:t>Explanation to parents of the need for change in mathematics</a:t>
            </a:r>
          </a:p>
          <a:p>
            <a:pPr algn="l">
              <a:buFont typeface="Arial" pitchFamily="34" charset="0"/>
              <a:buChar char="•"/>
            </a:pPr>
            <a:r>
              <a:rPr lang="en-US" sz="2800" dirty="0" smtClean="0">
                <a:solidFill>
                  <a:schemeClr val="tx1"/>
                </a:solidFill>
                <a:latin typeface="Arial Narrow" pitchFamily="34" charset="0"/>
              </a:rPr>
              <a:t>What children will be learning in high school mathematics </a:t>
            </a:r>
          </a:p>
          <a:p>
            <a:pPr algn="l">
              <a:buFont typeface="Arial" pitchFamily="34" charset="0"/>
              <a:buChar char="•"/>
            </a:pPr>
            <a:r>
              <a:rPr lang="en-US" sz="2800" dirty="0" smtClean="0">
                <a:solidFill>
                  <a:schemeClr val="tx1"/>
                </a:solidFill>
                <a:latin typeface="Arial Narrow" pitchFamily="34" charset="0"/>
              </a:rPr>
              <a:t>Parents partnering with teachers</a:t>
            </a:r>
          </a:p>
          <a:p>
            <a:pPr algn="l">
              <a:buFont typeface="Arial" pitchFamily="34" charset="0"/>
              <a:buChar char="•"/>
            </a:pPr>
            <a:r>
              <a:rPr lang="en-US" sz="2800" dirty="0" smtClean="0">
                <a:solidFill>
                  <a:schemeClr val="tx1"/>
                </a:solidFill>
                <a:latin typeface="Arial Narrow" pitchFamily="34" charset="0"/>
              </a:rPr>
              <a:t>Grade level examples</a:t>
            </a:r>
          </a:p>
          <a:p>
            <a:pPr algn="l">
              <a:buFont typeface="Arial" pitchFamily="34" charset="0"/>
              <a:buChar char="•"/>
            </a:pPr>
            <a:r>
              <a:rPr lang="en-US" sz="2800" dirty="0" smtClean="0">
                <a:solidFill>
                  <a:schemeClr val="tx1"/>
                </a:solidFill>
                <a:latin typeface="Arial Narrow" pitchFamily="34" charset="0"/>
              </a:rPr>
              <a:t>Parents helping children learn outside of school</a:t>
            </a:r>
          </a:p>
          <a:p>
            <a:pPr algn="l">
              <a:buFont typeface="Arial" pitchFamily="34" charset="0"/>
              <a:buChar char="•"/>
            </a:pPr>
            <a:r>
              <a:rPr lang="en-US" sz="2800" dirty="0" smtClean="0">
                <a:solidFill>
                  <a:schemeClr val="tx1"/>
                </a:solidFill>
                <a:latin typeface="Arial Narrow" pitchFamily="34" charset="0"/>
              </a:rPr>
              <a:t>Additional resources</a:t>
            </a:r>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620000" y="58832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4267200" y="5943600"/>
            <a:ext cx="4038600" cy="369332"/>
          </a:xfrm>
          <a:prstGeom prst="rect">
            <a:avLst/>
          </a:prstGeom>
          <a:noFill/>
        </p:spPr>
        <p:txBody>
          <a:bodyPr wrap="square" rtlCol="0">
            <a:spAutoFit/>
          </a:bodyPr>
          <a:lstStyle/>
          <a:p>
            <a:r>
              <a:rPr lang="en-US" dirty="0">
                <a:hlinkClick r:id="rId5"/>
              </a:rPr>
              <a:t>http://</a:t>
            </a:r>
            <a:r>
              <a:rPr lang="en-US" dirty="0" smtClean="0">
                <a:hlinkClick r:id="rId5"/>
              </a:rPr>
              <a:t>www.cgcs.org/Page/244</a:t>
            </a:r>
            <a:r>
              <a:rPr lang="en-US" dirty="0" smtClean="0"/>
              <a:t> </a:t>
            </a:r>
            <a:endParaRPr lang="en-US" dirty="0"/>
          </a:p>
        </p:txBody>
      </p:sp>
    </p:spTree>
    <p:extLst>
      <p:ext uri="{BB962C8B-B14F-4D97-AF65-F5344CB8AC3E}">
        <p14:creationId xmlns:p14="http://schemas.microsoft.com/office/powerpoint/2010/main" val="400942954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00612" y="841374"/>
            <a:ext cx="3951256" cy="5286892"/>
          </a:xfrm>
          <a:prstGeom prst="rect">
            <a:avLst/>
          </a:prstGeom>
          <a:noFill/>
          <a:ln>
            <a:noFill/>
          </a:ln>
          <a:effectLst/>
          <a:scene3d>
            <a:camera prst="orthographicFront"/>
            <a:lightRig rig="threePt" dir="t"/>
          </a:scene3d>
          <a:sp3d>
            <a:bevelT w="165100" prst="coolSlant"/>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ctrTitle"/>
          </p:nvPr>
        </p:nvSpPr>
        <p:spPr>
          <a:xfrm>
            <a:off x="1295400" y="228601"/>
            <a:ext cx="6781800" cy="7619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Parent  Communication</a:t>
            </a:r>
            <a:endParaRPr lang="en-US" dirty="0">
              <a:latin typeface="Arial Narrow" pitchFamily="34" charset="0"/>
            </a:endParaRPr>
          </a:p>
        </p:txBody>
      </p:sp>
      <p:sp>
        <p:nvSpPr>
          <p:cNvPr id="3" name="Subtitle 2"/>
          <p:cNvSpPr>
            <a:spLocks noGrp="1"/>
          </p:cNvSpPr>
          <p:nvPr>
            <p:ph type="subTitle" idx="1"/>
          </p:nvPr>
        </p:nvSpPr>
        <p:spPr>
          <a:xfrm>
            <a:off x="152400" y="1066800"/>
            <a:ext cx="4748212" cy="5257800"/>
          </a:xfrm>
        </p:spPr>
        <p:txBody>
          <a:bodyPr/>
          <a:lstStyle/>
          <a:p>
            <a:pPr algn="l">
              <a:buFont typeface="Arial" pitchFamily="34" charset="0"/>
              <a:buChar char="•"/>
            </a:pPr>
            <a:r>
              <a:rPr lang="en-US" sz="2800" dirty="0" smtClean="0">
                <a:solidFill>
                  <a:schemeClr val="tx1"/>
                </a:solidFill>
                <a:latin typeface="Arial Narrow" pitchFamily="34" charset="0"/>
              </a:rPr>
              <a:t>An overview of what children will be learning in high school mathematics </a:t>
            </a:r>
          </a:p>
          <a:p>
            <a:pPr algn="l">
              <a:buFont typeface="Arial" pitchFamily="34" charset="0"/>
              <a:buChar char="•"/>
            </a:pPr>
            <a:r>
              <a:rPr lang="en-US" sz="2800" dirty="0" smtClean="0">
                <a:solidFill>
                  <a:schemeClr val="tx1"/>
                </a:solidFill>
                <a:latin typeface="Arial Narrow" pitchFamily="34" charset="0"/>
              </a:rPr>
              <a:t>Topics of discussion for parent-teacher communication regarding student academic progress</a:t>
            </a:r>
          </a:p>
          <a:p>
            <a:pPr algn="l">
              <a:buFont typeface="Arial" pitchFamily="34" charset="0"/>
              <a:buChar char="•"/>
            </a:pPr>
            <a:r>
              <a:rPr lang="en-US" sz="2800" dirty="0" smtClean="0">
                <a:solidFill>
                  <a:schemeClr val="tx1"/>
                </a:solidFill>
                <a:latin typeface="Arial Narrow" pitchFamily="34" charset="0"/>
              </a:rPr>
              <a:t>Tips for parents that will help their children plan for college and career</a:t>
            </a:r>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620000" y="58832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1219200" y="5638800"/>
            <a:ext cx="7086600" cy="646331"/>
          </a:xfrm>
          <a:prstGeom prst="rect">
            <a:avLst/>
          </a:prstGeom>
          <a:noFill/>
        </p:spPr>
        <p:txBody>
          <a:bodyPr wrap="square" rtlCol="0">
            <a:spAutoFit/>
          </a:bodyPr>
          <a:lstStyle/>
          <a:p>
            <a:r>
              <a:rPr lang="en-US" dirty="0">
                <a:hlinkClick r:id="rId5"/>
              </a:rPr>
              <a:t>http://www.achievethecore.org/leadership-tools-common-core/parent-resources</a:t>
            </a:r>
            <a:r>
              <a:rPr lang="en-US" dirty="0" smtClean="0">
                <a:hlinkClick r:id="rId5"/>
              </a:rPr>
              <a:t>/</a:t>
            </a:r>
            <a:r>
              <a:rPr lang="en-US" dirty="0" smtClean="0"/>
              <a:t> </a:t>
            </a:r>
            <a:endParaRPr lang="en-US" dirty="0"/>
          </a:p>
        </p:txBody>
      </p:sp>
    </p:spTree>
    <p:extLst>
      <p:ext uri="{BB962C8B-B14F-4D97-AF65-F5344CB8AC3E}">
        <p14:creationId xmlns:p14="http://schemas.microsoft.com/office/powerpoint/2010/main" val="161218547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59945" y="914400"/>
            <a:ext cx="3803055" cy="5105400"/>
          </a:xfrm>
          <a:prstGeom prst="rect">
            <a:avLst/>
          </a:prstGeom>
          <a:noFill/>
          <a:ln>
            <a:noFill/>
          </a:ln>
          <a:effectLst/>
          <a:scene3d>
            <a:camera prst="orthographicFront"/>
            <a:lightRig rig="threePt" dir="t"/>
          </a:scene3d>
          <a:sp3d>
            <a:bevelT w="165100" prst="coolSlant"/>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ctrTitle"/>
          </p:nvPr>
        </p:nvSpPr>
        <p:spPr>
          <a:xfrm>
            <a:off x="1295400" y="228601"/>
            <a:ext cx="6781800" cy="7619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Parent  Communication</a:t>
            </a:r>
            <a:endParaRPr lang="en-US" dirty="0">
              <a:latin typeface="Arial Narrow" pitchFamily="34" charset="0"/>
            </a:endParaRPr>
          </a:p>
        </p:txBody>
      </p:sp>
      <p:sp>
        <p:nvSpPr>
          <p:cNvPr id="3" name="Subtitle 2"/>
          <p:cNvSpPr>
            <a:spLocks noGrp="1"/>
          </p:cNvSpPr>
          <p:nvPr>
            <p:ph type="subTitle" idx="1"/>
          </p:nvPr>
        </p:nvSpPr>
        <p:spPr>
          <a:xfrm>
            <a:off x="152400" y="1066800"/>
            <a:ext cx="4748212" cy="5257800"/>
          </a:xfrm>
        </p:spPr>
        <p:txBody>
          <a:bodyPr/>
          <a:lstStyle/>
          <a:p>
            <a:pPr algn="l">
              <a:buFont typeface="Arial" pitchFamily="34" charset="0"/>
              <a:buChar char="•"/>
            </a:pPr>
            <a:r>
              <a:rPr lang="en-US" sz="2800" dirty="0" smtClean="0">
                <a:solidFill>
                  <a:schemeClr val="tx1"/>
                </a:solidFill>
                <a:latin typeface="Arial Narrow" pitchFamily="34" charset="0"/>
              </a:rPr>
              <a:t>An overview of what children will be learning in high school mathematics </a:t>
            </a:r>
          </a:p>
          <a:p>
            <a:pPr algn="l">
              <a:buFont typeface="Arial" pitchFamily="34" charset="0"/>
              <a:buChar char="•"/>
            </a:pPr>
            <a:r>
              <a:rPr lang="en-US" sz="2800" dirty="0" smtClean="0">
                <a:solidFill>
                  <a:schemeClr val="tx1"/>
                </a:solidFill>
                <a:latin typeface="Arial Narrow" pitchFamily="34" charset="0"/>
              </a:rPr>
              <a:t>Topics of discussion for parent-teacher communication regarding student academic progress</a:t>
            </a:r>
          </a:p>
          <a:p>
            <a:pPr algn="l">
              <a:buFont typeface="Arial" pitchFamily="34" charset="0"/>
              <a:buChar char="•"/>
            </a:pPr>
            <a:r>
              <a:rPr lang="en-US" sz="2800" dirty="0" smtClean="0">
                <a:solidFill>
                  <a:schemeClr val="tx1"/>
                </a:solidFill>
                <a:latin typeface="Arial Narrow" pitchFamily="34" charset="0"/>
              </a:rPr>
              <a:t>Tips for parents that will help their children plan for college and career</a:t>
            </a:r>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620000" y="58832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1219200" y="5638800"/>
            <a:ext cx="7086600" cy="646331"/>
          </a:xfrm>
          <a:prstGeom prst="rect">
            <a:avLst/>
          </a:prstGeom>
          <a:noFill/>
        </p:spPr>
        <p:txBody>
          <a:bodyPr wrap="square" rtlCol="0">
            <a:spAutoFit/>
          </a:bodyPr>
          <a:lstStyle/>
          <a:p>
            <a:r>
              <a:rPr lang="en-US" dirty="0">
                <a:hlinkClick r:id="rId5"/>
              </a:rPr>
              <a:t>http://www.achievethecore.org/leadership-tools-common-core/parent-resources</a:t>
            </a:r>
            <a:r>
              <a:rPr lang="en-US" dirty="0" smtClean="0">
                <a:hlinkClick r:id="rId5"/>
              </a:rPr>
              <a:t>/</a:t>
            </a:r>
            <a:r>
              <a:rPr lang="en-US" dirty="0" smtClean="0"/>
              <a:t> </a:t>
            </a:r>
            <a:endParaRPr lang="en-US" dirty="0"/>
          </a:p>
        </p:txBody>
      </p:sp>
    </p:spTree>
    <p:extLst>
      <p:ext uri="{BB962C8B-B14F-4D97-AF65-F5344CB8AC3E}">
        <p14:creationId xmlns:p14="http://schemas.microsoft.com/office/powerpoint/2010/main" val="167347952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3"/>
          <p:cNvSpPr>
            <a:spLocks noGrp="1" noChangeArrowheads="1"/>
          </p:cNvSpPr>
          <p:nvPr>
            <p:ph type="body" idx="1"/>
          </p:nvPr>
        </p:nvSpPr>
        <p:spPr>
          <a:xfrm>
            <a:off x="228601" y="1295400"/>
            <a:ext cx="8686800" cy="1752600"/>
          </a:xfrm>
        </p:spPr>
        <p:txBody>
          <a:bodyPr/>
          <a:lstStyle/>
          <a:p>
            <a:pPr>
              <a:buFont typeface="Wingdings" pitchFamily="2" charset="2"/>
              <a:buChar char="Ø"/>
            </a:pPr>
            <a:r>
              <a:rPr lang="en-US" sz="2800" dirty="0" smtClean="0"/>
              <a:t>Question:  Are we supposed to teach special right triangles?     I only see this topic as a couple of small tasks, but it is not stated in the standards.</a:t>
            </a:r>
            <a:endParaRPr lang="en-US" sz="2800" dirty="0"/>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7912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Rectangle 2"/>
          <p:cNvSpPr>
            <a:spLocks noGrp="1" noChangeArrowheads="1"/>
          </p:cNvSpPr>
          <p:nvPr>
            <p:ph type="title"/>
          </p:nvPr>
        </p:nvSpPr>
        <p:spPr>
          <a:xfrm>
            <a:off x="1066800" y="304800"/>
            <a:ext cx="6934200" cy="762000"/>
          </a:xfrm>
          <a:solidFill>
            <a:schemeClr val="bg2">
              <a:lumMod val="75000"/>
            </a:schemeClr>
          </a:solidFill>
          <a:scene3d>
            <a:camera prst="orthographicFront"/>
            <a:lightRig rig="threePt" dir="t"/>
          </a:scene3d>
          <a:sp3d prstMaterial="plastic">
            <a:bevelT w="165100" prst="coolSlant"/>
          </a:sp3d>
        </p:spPr>
        <p:txBody>
          <a:bodyPr/>
          <a:lstStyle/>
          <a:p>
            <a:pPr eaLnBrk="1" hangingPunct="1"/>
            <a:r>
              <a:rPr lang="en-US" dirty="0" smtClean="0"/>
              <a:t>Wiki/Email Questions</a:t>
            </a:r>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3400" y="3535680"/>
            <a:ext cx="8081658" cy="1874520"/>
          </a:xfrm>
          <a:prstGeom prst="rect">
            <a:avLst/>
          </a:prstGeom>
        </p:spPr>
      </p:pic>
    </p:spTree>
    <p:extLst>
      <p:ext uri="{BB962C8B-B14F-4D97-AF65-F5344CB8AC3E}">
        <p14:creationId xmlns:p14="http://schemas.microsoft.com/office/powerpoint/2010/main" val="2829775753"/>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3"/>
          <p:cNvSpPr>
            <a:spLocks noGrp="1" noChangeArrowheads="1"/>
          </p:cNvSpPr>
          <p:nvPr>
            <p:ph type="body" idx="1"/>
          </p:nvPr>
        </p:nvSpPr>
        <p:spPr>
          <a:xfrm>
            <a:off x="228601" y="1143000"/>
            <a:ext cx="8686800" cy="4648200"/>
          </a:xfrm>
        </p:spPr>
        <p:txBody>
          <a:bodyPr/>
          <a:lstStyle/>
          <a:p>
            <a:pPr>
              <a:buFont typeface="Wingdings" pitchFamily="2" charset="2"/>
              <a:buChar char="Ø"/>
            </a:pPr>
            <a:r>
              <a:rPr lang="en-US" sz="2600" dirty="0" smtClean="0"/>
              <a:t>Question:  </a:t>
            </a:r>
            <a:r>
              <a:rPr lang="en-US" sz="2600" dirty="0"/>
              <a:t>Are we not teaching the tangent ratio anymore? </a:t>
            </a:r>
            <a:r>
              <a:rPr lang="en-US" sz="2600" dirty="0" smtClean="0"/>
              <a:t>      I </a:t>
            </a:r>
            <a:r>
              <a:rPr lang="en-US" sz="2600" dirty="0"/>
              <a:t>only see reference to sine and cosine in the standards and tasks</a:t>
            </a:r>
            <a:r>
              <a:rPr lang="en-US" sz="2600" dirty="0" smtClean="0"/>
              <a:t>.</a:t>
            </a:r>
          </a:p>
          <a:p>
            <a:pPr>
              <a:buFont typeface="Wingdings" pitchFamily="2" charset="2"/>
              <a:buChar char="Ø"/>
            </a:pPr>
            <a:r>
              <a:rPr lang="en-US" sz="2600" dirty="0" smtClean="0"/>
              <a:t>Question:  Which trig ratios are we supposed to teach:  Sine, Cosine, Tangent, Secant, Cosecant &amp; Cotangent or just Sine, Cosine &amp; Tangent?</a:t>
            </a:r>
          </a:p>
          <a:p>
            <a:pPr>
              <a:buFont typeface="Wingdings" pitchFamily="2" charset="2"/>
              <a:buChar char="Ø"/>
            </a:pPr>
            <a:endParaRPr lang="en-US" sz="1000" dirty="0" smtClean="0"/>
          </a:p>
          <a:p>
            <a:pPr marL="0" indent="0">
              <a:buNone/>
            </a:pPr>
            <a:r>
              <a:rPr lang="en-US" sz="2800" dirty="0" smtClean="0"/>
              <a:t>MCC9-12.G.SRT.6  Understand that by similarity, side ratios in right triangles are properties of the angles in the triangle, leading to definitions of trigonometric ratios for acute angles.</a:t>
            </a:r>
          </a:p>
          <a:p>
            <a:pPr marL="0" indent="0">
              <a:buNone/>
            </a:pPr>
            <a:endParaRPr lang="en-US" sz="1000" dirty="0" smtClean="0"/>
          </a:p>
          <a:p>
            <a:pPr marL="0" indent="0">
              <a:buNone/>
            </a:pPr>
            <a:r>
              <a:rPr lang="en-US" sz="2800" dirty="0" smtClean="0"/>
              <a:t>MCC9-12.G.SRT.7  Explain and use the relationship between the sine and cosine of complementary angles.</a:t>
            </a:r>
            <a:r>
              <a:rPr lang="en-US" sz="2800" dirty="0"/>
              <a:t/>
            </a:r>
            <a:br>
              <a:rPr lang="en-US" sz="2800" dirty="0"/>
            </a:br>
            <a:endParaRPr lang="en-US" sz="2800" dirty="0"/>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7912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Rectangle 2"/>
          <p:cNvSpPr>
            <a:spLocks noGrp="1" noChangeArrowheads="1"/>
          </p:cNvSpPr>
          <p:nvPr>
            <p:ph type="title"/>
          </p:nvPr>
        </p:nvSpPr>
        <p:spPr>
          <a:xfrm>
            <a:off x="1066800" y="304800"/>
            <a:ext cx="6934200" cy="762000"/>
          </a:xfrm>
          <a:solidFill>
            <a:schemeClr val="bg2">
              <a:lumMod val="75000"/>
            </a:schemeClr>
          </a:solidFill>
          <a:scene3d>
            <a:camera prst="orthographicFront"/>
            <a:lightRig rig="threePt" dir="t"/>
          </a:scene3d>
          <a:sp3d prstMaterial="plastic">
            <a:bevelT w="165100" prst="coolSlant"/>
          </a:sp3d>
        </p:spPr>
        <p:txBody>
          <a:bodyPr/>
          <a:lstStyle/>
          <a:p>
            <a:pPr eaLnBrk="1" hangingPunct="1"/>
            <a:r>
              <a:rPr lang="en-US" dirty="0" smtClean="0"/>
              <a:t>Wiki/Email Questions</a:t>
            </a:r>
          </a:p>
        </p:txBody>
      </p:sp>
    </p:spTree>
    <p:extLst>
      <p:ext uri="{BB962C8B-B14F-4D97-AF65-F5344CB8AC3E}">
        <p14:creationId xmlns:p14="http://schemas.microsoft.com/office/powerpoint/2010/main" val="3406314215"/>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3"/>
          <p:cNvSpPr>
            <a:spLocks noGrp="1" noChangeArrowheads="1"/>
          </p:cNvSpPr>
          <p:nvPr>
            <p:ph type="body" idx="1"/>
          </p:nvPr>
        </p:nvSpPr>
        <p:spPr>
          <a:xfrm>
            <a:off x="152400" y="1066800"/>
            <a:ext cx="8839200" cy="5410200"/>
          </a:xfrm>
        </p:spPr>
        <p:txBody>
          <a:bodyPr/>
          <a:lstStyle/>
          <a:p>
            <a:pPr>
              <a:buFont typeface="Wingdings" pitchFamily="2" charset="2"/>
              <a:buChar char="Ø"/>
            </a:pPr>
            <a:r>
              <a:rPr lang="en-US" sz="2400" dirty="0" smtClean="0"/>
              <a:t>Question:  </a:t>
            </a:r>
            <a:r>
              <a:rPr lang="en-US" sz="2400" dirty="0"/>
              <a:t>Didn't students solve Pythagorean Theorem applied problems when they learned the Pythagorean Theorem? </a:t>
            </a:r>
            <a:endParaRPr lang="en-US" sz="2400" dirty="0" smtClean="0"/>
          </a:p>
          <a:p>
            <a:pPr marL="0" indent="0">
              <a:buNone/>
            </a:pPr>
            <a:r>
              <a:rPr lang="en-US" sz="1800" u="sng" dirty="0" smtClean="0"/>
              <a:t>8</a:t>
            </a:r>
            <a:r>
              <a:rPr lang="en-US" sz="1800" u="sng" baseline="30000" dirty="0" smtClean="0"/>
              <a:t>th</a:t>
            </a:r>
            <a:r>
              <a:rPr lang="en-US" sz="1800" u="sng" dirty="0" smtClean="0"/>
              <a:t> Grade:</a:t>
            </a:r>
          </a:p>
          <a:p>
            <a:pPr marL="0" indent="0">
              <a:buNone/>
            </a:pPr>
            <a:r>
              <a:rPr lang="en-US" sz="1800" dirty="0" smtClean="0"/>
              <a:t>MCC8.G.6  Explain a proof of the Pythagorean Theorem and its converse.</a:t>
            </a:r>
          </a:p>
          <a:p>
            <a:pPr marL="0" indent="0">
              <a:buNone/>
            </a:pPr>
            <a:r>
              <a:rPr lang="en-US" sz="1800" dirty="0" smtClean="0"/>
              <a:t>MCC8.G.7  Apply the Pythagorean Theorem to determine unknown side lengths in right triangles in real-world and mathematical problems in two and three dimensions.</a:t>
            </a:r>
          </a:p>
          <a:p>
            <a:pPr marL="0" indent="0">
              <a:buNone/>
            </a:pPr>
            <a:r>
              <a:rPr lang="en-US" sz="1800" dirty="0" smtClean="0"/>
              <a:t>MCC8.G.8  Apply the Pythagorean Theorem to find the distance between two points in a coordinate system.</a:t>
            </a:r>
          </a:p>
          <a:p>
            <a:pPr marL="0" indent="0">
              <a:buNone/>
            </a:pPr>
            <a:r>
              <a:rPr lang="en-US" sz="1800" u="sng" dirty="0" smtClean="0"/>
              <a:t>Coordinate Algebra:</a:t>
            </a:r>
          </a:p>
          <a:p>
            <a:pPr marL="0" indent="0">
              <a:buNone/>
            </a:pPr>
            <a:r>
              <a:rPr lang="en-US" sz="1800" dirty="0" smtClean="0"/>
              <a:t>MCC9-12.G.GPE.7  Use coordinates to compute perimeters of polygons and areas of triangles and rectangles, e.g., using the distance formula.</a:t>
            </a:r>
          </a:p>
          <a:p>
            <a:pPr marL="0" indent="0">
              <a:buNone/>
            </a:pPr>
            <a:r>
              <a:rPr lang="en-US" sz="1800" u="sng" dirty="0" smtClean="0"/>
              <a:t>Analytic Geometry</a:t>
            </a:r>
          </a:p>
          <a:p>
            <a:pPr marL="0" indent="0">
              <a:buNone/>
            </a:pPr>
            <a:r>
              <a:rPr lang="en-US" sz="1800" dirty="0" smtClean="0"/>
              <a:t>MCC9-12.G.SRT.4  Prove theorems about triangles…; the Pythagorean Theorem proved using triangle similarity.</a:t>
            </a:r>
          </a:p>
          <a:p>
            <a:pPr marL="0" indent="0">
              <a:buNone/>
            </a:pPr>
            <a:r>
              <a:rPr lang="en-US" sz="1800" dirty="0" smtClean="0"/>
              <a:t>MCC9-12.G.SRT.8  Use trigonometric ratios and the Pythagorean Theorem to solve right triangles in applied problems.</a:t>
            </a:r>
          </a:p>
          <a:p>
            <a:pPr marL="0" indent="0">
              <a:buNone/>
            </a:pPr>
            <a:endParaRPr lang="en-US" sz="2000" dirty="0" smtClean="0"/>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981950" y="59594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Rectangle 2"/>
          <p:cNvSpPr>
            <a:spLocks noGrp="1" noChangeArrowheads="1"/>
          </p:cNvSpPr>
          <p:nvPr>
            <p:ph type="title"/>
          </p:nvPr>
        </p:nvSpPr>
        <p:spPr>
          <a:xfrm>
            <a:off x="1066800" y="304800"/>
            <a:ext cx="6934200" cy="762000"/>
          </a:xfrm>
          <a:solidFill>
            <a:schemeClr val="bg2">
              <a:lumMod val="75000"/>
            </a:schemeClr>
          </a:solidFill>
          <a:scene3d>
            <a:camera prst="orthographicFront"/>
            <a:lightRig rig="threePt" dir="t"/>
          </a:scene3d>
          <a:sp3d prstMaterial="plastic">
            <a:bevelT w="165100" prst="coolSlant"/>
          </a:sp3d>
        </p:spPr>
        <p:txBody>
          <a:bodyPr/>
          <a:lstStyle/>
          <a:p>
            <a:pPr eaLnBrk="1" hangingPunct="1"/>
            <a:r>
              <a:rPr lang="en-US" dirty="0" smtClean="0"/>
              <a:t>Wiki/Email Questions</a:t>
            </a:r>
          </a:p>
        </p:txBody>
      </p:sp>
    </p:spTree>
    <p:extLst>
      <p:ext uri="{BB962C8B-B14F-4D97-AF65-F5344CB8AC3E}">
        <p14:creationId xmlns:p14="http://schemas.microsoft.com/office/powerpoint/2010/main" val="3717820576"/>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1000" y="1050925"/>
            <a:ext cx="3047999" cy="4278617"/>
          </a:xfrm>
          <a:prstGeom prst="rect">
            <a:avLst/>
          </a:prstGeom>
          <a:scene3d>
            <a:camera prst="orthographicFront"/>
            <a:lightRig rig="threePt" dir="t"/>
          </a:scene3d>
          <a:sp3d>
            <a:bevelT w="165100" prst="coolSlant"/>
          </a:sp3d>
        </p:spPr>
      </p:pic>
      <p:sp>
        <p:nvSpPr>
          <p:cNvPr id="3" name="Subtitle 2"/>
          <p:cNvSpPr>
            <a:spLocks noGrp="1"/>
          </p:cNvSpPr>
          <p:nvPr>
            <p:ph type="subTitle" idx="1"/>
          </p:nvPr>
        </p:nvSpPr>
        <p:spPr>
          <a:xfrm>
            <a:off x="3505201" y="1371600"/>
            <a:ext cx="5486399" cy="4648200"/>
          </a:xfrm>
        </p:spPr>
        <p:txBody>
          <a:bodyPr/>
          <a:lstStyle/>
          <a:p>
            <a:pPr algn="l"/>
            <a:r>
              <a:rPr lang="en-US" sz="2400" dirty="0" smtClean="0">
                <a:solidFill>
                  <a:schemeClr val="tx1"/>
                </a:solidFill>
              </a:rPr>
              <a:t>If four circles are placed around a central circle with diameter of 6 cm, as pictured below, what is the radius length of each of the outer circles? </a:t>
            </a:r>
            <a:endParaRPr lang="en-US"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1905000" y="304801"/>
            <a:ext cx="5334000" cy="990599"/>
          </a:xfrm>
          <a:solidFill>
            <a:schemeClr val="bg2">
              <a:lumMod val="75000"/>
            </a:schemeClr>
          </a:solidFill>
          <a:scene3d>
            <a:camera prst="orthographicFront"/>
            <a:lightRig rig="threePt" dir="t"/>
          </a:scene3d>
          <a:sp3d prstMaterial="metal">
            <a:bevelT w="165100" prst="coolSlant"/>
          </a:sp3d>
        </p:spPr>
        <p:txBody>
          <a:bodyPr>
            <a:sp3d extrusionH="57150">
              <a:bevelT w="38100" h="38100" prst="relaxedInset"/>
            </a:sp3d>
          </a:bodyPr>
          <a:lstStyle/>
          <a:p>
            <a:r>
              <a:rPr lang="en-US" dirty="0" smtClean="0"/>
              <a:t>Activate your Brain </a:t>
            </a:r>
            <a:endParaRPr lang="en-US" dirty="0"/>
          </a:p>
        </p:txBody>
      </p:sp>
      <p:sp>
        <p:nvSpPr>
          <p:cNvPr id="25" name="TextBox 24"/>
          <p:cNvSpPr txBox="1"/>
          <p:nvPr/>
        </p:nvSpPr>
        <p:spPr>
          <a:xfrm>
            <a:off x="228600" y="5712023"/>
            <a:ext cx="5035225"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G.SRT Seven Circle III</a:t>
            </a:r>
            <a:endParaRPr lang="en-US" sz="1400" dirty="0"/>
          </a:p>
        </p:txBody>
      </p:sp>
      <p:grpSp>
        <p:nvGrpSpPr>
          <p:cNvPr id="10" name="Group 9"/>
          <p:cNvGrpSpPr/>
          <p:nvPr/>
        </p:nvGrpSpPr>
        <p:grpSpPr>
          <a:xfrm>
            <a:off x="5029200" y="2590800"/>
            <a:ext cx="3733800" cy="3886200"/>
            <a:chOff x="5181600" y="2514600"/>
            <a:chExt cx="3733800" cy="4191000"/>
          </a:xfrm>
        </p:grpSpPr>
        <p:grpSp>
          <p:nvGrpSpPr>
            <p:cNvPr id="8" name="Group 7"/>
            <p:cNvGrpSpPr/>
            <p:nvPr/>
          </p:nvGrpSpPr>
          <p:grpSpPr>
            <a:xfrm>
              <a:off x="5181600" y="2514600"/>
              <a:ext cx="3733800" cy="4191000"/>
              <a:chOff x="5608320" y="2841427"/>
              <a:chExt cx="3154680" cy="3102173"/>
            </a:xfrm>
          </p:grpSpPr>
          <p:grpSp>
            <p:nvGrpSpPr>
              <p:cNvPr id="27" name="Group 26"/>
              <p:cNvGrpSpPr/>
              <p:nvPr/>
            </p:nvGrpSpPr>
            <p:grpSpPr>
              <a:xfrm>
                <a:off x="5608320" y="2841427"/>
                <a:ext cx="3154680" cy="3102173"/>
                <a:chOff x="0" y="0"/>
                <a:chExt cx="2720340" cy="2735580"/>
              </a:xfrm>
            </p:grpSpPr>
            <p:sp>
              <p:nvSpPr>
                <p:cNvPr id="28" name="Oval 27"/>
                <p:cNvSpPr/>
                <p:nvPr/>
              </p:nvSpPr>
              <p:spPr>
                <a:xfrm>
                  <a:off x="800100" y="0"/>
                  <a:ext cx="1120140" cy="112014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29" name="Oval 28"/>
                <p:cNvSpPr/>
                <p:nvPr/>
              </p:nvSpPr>
              <p:spPr>
                <a:xfrm>
                  <a:off x="800100" y="1615440"/>
                  <a:ext cx="1120140" cy="112014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0" name="Oval 29"/>
                <p:cNvSpPr/>
                <p:nvPr/>
              </p:nvSpPr>
              <p:spPr>
                <a:xfrm>
                  <a:off x="1600200" y="807720"/>
                  <a:ext cx="1120140" cy="112014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1" name="Oval 30"/>
                <p:cNvSpPr/>
                <p:nvPr/>
              </p:nvSpPr>
              <p:spPr>
                <a:xfrm>
                  <a:off x="0" y="807720"/>
                  <a:ext cx="1120140" cy="112014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2" name="Oval 31"/>
                <p:cNvSpPr>
                  <a:spLocks noChangeAspect="1"/>
                </p:cNvSpPr>
                <p:nvPr/>
              </p:nvSpPr>
              <p:spPr>
                <a:xfrm>
                  <a:off x="1120140" y="1135380"/>
                  <a:ext cx="474980" cy="47498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cxnSp>
            <p:nvCxnSpPr>
              <p:cNvPr id="7" name="Straight Connector 6"/>
              <p:cNvCxnSpPr>
                <a:stCxn id="32" idx="2"/>
                <a:endCxn id="30" idx="2"/>
              </p:cNvCxnSpPr>
              <p:nvPr/>
            </p:nvCxnSpPr>
            <p:spPr>
              <a:xfrm flipV="1">
                <a:off x="6907306" y="4392514"/>
                <a:ext cx="556708" cy="5760"/>
              </a:xfrm>
              <a:prstGeom prst="line">
                <a:avLst/>
              </a:prstGeom>
            </p:spPr>
            <p:style>
              <a:lnRef idx="1">
                <a:schemeClr val="accent1"/>
              </a:lnRef>
              <a:fillRef idx="0">
                <a:schemeClr val="accent1"/>
              </a:fillRef>
              <a:effectRef idx="0">
                <a:schemeClr val="accent1"/>
              </a:effectRef>
              <a:fontRef idx="minor">
                <a:schemeClr val="tx1"/>
              </a:fontRef>
            </p:style>
          </p:cxnSp>
        </p:grpSp>
        <p:sp>
          <p:nvSpPr>
            <p:cNvPr id="9" name="TextBox 8"/>
            <p:cNvSpPr txBox="1"/>
            <p:nvPr/>
          </p:nvSpPr>
          <p:spPr>
            <a:xfrm>
              <a:off x="6705600" y="4583668"/>
              <a:ext cx="685800" cy="307777"/>
            </a:xfrm>
            <a:prstGeom prst="rect">
              <a:avLst/>
            </a:prstGeom>
            <a:noFill/>
          </p:spPr>
          <p:txBody>
            <a:bodyPr wrap="square" rtlCol="0">
              <a:spAutoFit/>
            </a:bodyPr>
            <a:lstStyle/>
            <a:p>
              <a:pPr algn="ctr"/>
              <a:r>
                <a:rPr lang="en-US" sz="1400" dirty="0" smtClean="0"/>
                <a:t>6 cm</a:t>
              </a:r>
              <a:endParaRPr lang="en-US" sz="1400" dirty="0"/>
            </a:p>
          </p:txBody>
        </p:sp>
      </p:gr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bigidea.jpg"/>
          <p:cNvPicPr>
            <a:picLocks noChangeAspect="1"/>
          </p:cNvPicPr>
          <p:nvPr/>
        </p:nvPicPr>
        <p:blipFill>
          <a:blip r:embed="rId3" cstate="print"/>
          <a:stretch>
            <a:fillRect/>
          </a:stretch>
        </p:blipFill>
        <p:spPr>
          <a:xfrm>
            <a:off x="6248400" y="762000"/>
            <a:ext cx="2819400" cy="4191000"/>
          </a:xfrm>
          <a:prstGeom prst="rect">
            <a:avLst/>
          </a:prstGeom>
          <a:scene3d>
            <a:camera prst="orthographicFront"/>
            <a:lightRig rig="threePt" dir="t"/>
          </a:scene3d>
          <a:sp3d>
            <a:bevelT w="165100" prst="coolSlant"/>
          </a:sp3d>
        </p:spPr>
      </p:pic>
      <p:sp>
        <p:nvSpPr>
          <p:cNvPr id="2" name="Title 1"/>
          <p:cNvSpPr>
            <a:spLocks noGrp="1"/>
          </p:cNvSpPr>
          <p:nvPr>
            <p:ph type="ctrTitle"/>
          </p:nvPr>
        </p:nvSpPr>
        <p:spPr>
          <a:xfrm>
            <a:off x="1524000" y="228601"/>
            <a:ext cx="5943600" cy="8381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What’s the big idea?</a:t>
            </a:r>
            <a:endParaRPr lang="en-US" dirty="0">
              <a:latin typeface="Arial Narrow" pitchFamily="34" charset="0"/>
            </a:endParaRPr>
          </a:p>
        </p:txBody>
      </p:sp>
      <p:sp>
        <p:nvSpPr>
          <p:cNvPr id="3" name="Subtitle 2"/>
          <p:cNvSpPr>
            <a:spLocks noGrp="1"/>
          </p:cNvSpPr>
          <p:nvPr>
            <p:ph type="subTitle" idx="1"/>
          </p:nvPr>
        </p:nvSpPr>
        <p:spPr>
          <a:xfrm>
            <a:off x="228600" y="1219200"/>
            <a:ext cx="5943600" cy="5257800"/>
          </a:xfrm>
        </p:spPr>
        <p:txBody>
          <a:bodyPr/>
          <a:lstStyle/>
          <a:p>
            <a:pPr algn="l">
              <a:buFont typeface="Arial" pitchFamily="34" charset="0"/>
              <a:buChar char="•"/>
            </a:pPr>
            <a:r>
              <a:rPr lang="en-US" dirty="0" smtClean="0">
                <a:solidFill>
                  <a:schemeClr val="tx1"/>
                </a:solidFill>
              </a:rPr>
              <a:t>Using similar triangles to develop understanding of trigonometric ratios.</a:t>
            </a:r>
            <a:endParaRPr lang="en-US" dirty="0">
              <a:solidFill>
                <a:schemeClr val="tx1"/>
              </a:solidFill>
            </a:endParaRPr>
          </a:p>
          <a:p>
            <a:pPr algn="l">
              <a:buFont typeface="Arial" pitchFamily="34" charset="0"/>
              <a:buChar char="•"/>
            </a:pPr>
            <a:r>
              <a:rPr lang="en-US" dirty="0" smtClean="0">
                <a:solidFill>
                  <a:schemeClr val="tx1"/>
                </a:solidFill>
                <a:latin typeface="Arial Narrow" pitchFamily="34" charset="0"/>
              </a:rPr>
              <a:t>Determine that trigonometric ratios can be used to solve application problems involving right triangles.</a:t>
            </a:r>
            <a:endParaRPr lang="en-US" dirty="0">
              <a:solidFill>
                <a:schemeClr val="tx1"/>
              </a:solidFill>
              <a:latin typeface="Arial Narrow" pitchFamily="34" charset="0"/>
            </a:endParaRPr>
          </a:p>
          <a:p>
            <a:pPr algn="l">
              <a:buFont typeface="Arial" pitchFamily="34" charset="0"/>
              <a:buChar char="•"/>
            </a:pPr>
            <a:r>
              <a:rPr lang="en-US" dirty="0" smtClean="0">
                <a:solidFill>
                  <a:schemeClr val="tx1"/>
                </a:solidFill>
              </a:rPr>
              <a:t> Standards for Mathematical Practice.</a:t>
            </a:r>
          </a:p>
          <a:p>
            <a:pPr algn="l">
              <a:buFont typeface="Arial" pitchFamily="34" charset="0"/>
              <a:buChar char="•"/>
            </a:pPr>
            <a:endParaRPr lang="en-US" dirty="0" smtClean="0">
              <a:solidFill>
                <a:schemeClr val="tx1"/>
              </a:solidFill>
              <a:latin typeface="Arial Narrow" pitchFamily="34" charset="0"/>
            </a:endParaRPr>
          </a:p>
          <a:p>
            <a:pPr algn="l"/>
            <a:endParaRPr lang="en-US" dirty="0" smtClean="0">
              <a:solidFill>
                <a:schemeClr val="tx1"/>
              </a:solidFill>
              <a:latin typeface="Arial Narrow" pitchFamily="34" charset="0"/>
            </a:endParaRPr>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620000" y="57150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a:xfrm>
            <a:off x="152400" y="152400"/>
            <a:ext cx="8839200" cy="3581400"/>
          </a:xfrm>
        </p:spPr>
        <p:txBody>
          <a:bodyPr/>
          <a:lstStyle/>
          <a:p>
            <a:r>
              <a:rPr lang="en-US" dirty="0" smtClean="0"/>
              <a:t>CCGPS Mathematics</a:t>
            </a:r>
            <a:br>
              <a:rPr lang="en-US" dirty="0" smtClean="0"/>
            </a:br>
            <a:r>
              <a:rPr lang="en-US" dirty="0" smtClean="0"/>
              <a:t>Unit-by-Unit Grade Level Webinar</a:t>
            </a:r>
            <a:r>
              <a:rPr lang="en-US" sz="4000" dirty="0" smtClean="0"/>
              <a:t/>
            </a:r>
            <a:br>
              <a:rPr lang="en-US" sz="4000" dirty="0" smtClean="0"/>
            </a:br>
            <a:r>
              <a:rPr lang="en-US" sz="3200" dirty="0" smtClean="0"/>
              <a:t>Analytic Geometry</a:t>
            </a:r>
            <a:br>
              <a:rPr lang="en-US" sz="3200" dirty="0" smtClean="0"/>
            </a:br>
            <a:r>
              <a:rPr lang="en-US" sz="3200" dirty="0" smtClean="0"/>
              <a:t>Unit 2: </a:t>
            </a:r>
            <a:r>
              <a:rPr lang="en-US" sz="3200" dirty="0"/>
              <a:t>Right Triangle Trigonometry</a:t>
            </a:r>
            <a:r>
              <a:rPr lang="en-US" sz="4000" dirty="0" smtClean="0"/>
              <a:t/>
            </a:r>
            <a:br>
              <a:rPr lang="en-US" sz="4000" dirty="0" smtClean="0"/>
            </a:br>
            <a:r>
              <a:rPr lang="en-US" sz="2400" dirty="0" smtClean="0"/>
              <a:t>July 30, 2013</a:t>
            </a:r>
          </a:p>
        </p:txBody>
      </p:sp>
      <p:sp>
        <p:nvSpPr>
          <p:cNvPr id="3" name="Subtitle 2"/>
          <p:cNvSpPr>
            <a:spLocks noGrp="1"/>
          </p:cNvSpPr>
          <p:nvPr>
            <p:ph type="subTitle" idx="1"/>
          </p:nvPr>
        </p:nvSpPr>
        <p:spPr>
          <a:xfrm>
            <a:off x="1295400" y="3733800"/>
            <a:ext cx="6705600" cy="2590800"/>
          </a:xfrm>
        </p:spPr>
        <p:txBody>
          <a:bodyPr rtlCol="0">
            <a:noAutofit/>
          </a:bodyPr>
          <a:lstStyle/>
          <a:p>
            <a:pPr fontAlgn="auto">
              <a:spcAft>
                <a:spcPts val="0"/>
              </a:spcAft>
              <a:buFont typeface="Arial" pitchFamily="34" charset="0"/>
              <a:buNone/>
              <a:defRPr/>
            </a:pPr>
            <a:r>
              <a:rPr lang="en-US" sz="2400" dirty="0" smtClean="0">
                <a:solidFill>
                  <a:schemeClr val="tx1"/>
                </a:solidFill>
              </a:rPr>
              <a:t>James Pratt – </a:t>
            </a:r>
            <a:r>
              <a:rPr lang="en-US" sz="2400" dirty="0" smtClean="0">
                <a:solidFill>
                  <a:schemeClr val="tx1"/>
                </a:solidFill>
                <a:hlinkClick r:id="rId3"/>
              </a:rPr>
              <a:t>jpratt@doe.k12.ga.us</a:t>
            </a:r>
            <a:endParaRPr lang="en-US" sz="2400" dirty="0" smtClean="0">
              <a:solidFill>
                <a:schemeClr val="tx1"/>
              </a:solidFill>
            </a:endParaRPr>
          </a:p>
          <a:p>
            <a:pPr fontAlgn="auto">
              <a:spcAft>
                <a:spcPts val="0"/>
              </a:spcAft>
              <a:buFont typeface="Arial" pitchFamily="34" charset="0"/>
              <a:buNone/>
              <a:defRPr/>
            </a:pPr>
            <a:r>
              <a:rPr lang="en-US" sz="2400" dirty="0" smtClean="0">
                <a:solidFill>
                  <a:schemeClr val="tx1"/>
                </a:solidFill>
              </a:rPr>
              <a:t>Brooke Kline – </a:t>
            </a:r>
            <a:r>
              <a:rPr lang="en-US" sz="2400" dirty="0" smtClean="0">
                <a:solidFill>
                  <a:schemeClr val="tx1"/>
                </a:solidFill>
                <a:hlinkClick r:id="rId4"/>
              </a:rPr>
              <a:t>bkline@doe.k12.ga.us</a:t>
            </a:r>
            <a:endParaRPr lang="en-US" sz="2400" dirty="0" smtClean="0">
              <a:solidFill>
                <a:schemeClr val="tx1"/>
              </a:solidFill>
            </a:endParaRPr>
          </a:p>
          <a:p>
            <a:pPr fontAlgn="auto">
              <a:spcAft>
                <a:spcPts val="0"/>
              </a:spcAft>
              <a:buFont typeface="Arial" pitchFamily="34" charset="0"/>
              <a:buNone/>
              <a:defRPr/>
            </a:pPr>
            <a:r>
              <a:rPr lang="en-US" sz="2400" dirty="0" smtClean="0">
                <a:solidFill>
                  <a:schemeClr val="tx1"/>
                </a:solidFill>
              </a:rPr>
              <a:t>Secondary Mathematics Specialists</a:t>
            </a:r>
          </a:p>
          <a:p>
            <a:pPr fontAlgn="auto">
              <a:spcAft>
                <a:spcPts val="0"/>
              </a:spcAft>
              <a:buFont typeface="Arial" pitchFamily="34" charset="0"/>
              <a:buNone/>
              <a:defRPr/>
            </a:pPr>
            <a:endParaRPr lang="en-US" sz="1100" dirty="0" smtClean="0">
              <a:solidFill>
                <a:schemeClr val="tx1"/>
              </a:solidFill>
            </a:endParaRPr>
          </a:p>
          <a:p>
            <a:pPr fontAlgn="auto">
              <a:spcAft>
                <a:spcPts val="0"/>
              </a:spcAft>
              <a:buFont typeface="Arial" pitchFamily="34" charset="0"/>
              <a:buNone/>
              <a:defRPr/>
            </a:pPr>
            <a:r>
              <a:rPr lang="en-US" sz="2400" dirty="0" smtClean="0">
                <a:solidFill>
                  <a:schemeClr val="tx1"/>
                </a:solidFill>
              </a:rPr>
              <a:t>These materials are for nonprofit educational purposes only.  Any other use may constitute copyright infringement. </a:t>
            </a:r>
            <a:endParaRPr lang="en-US" sz="2400"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5" cstate="print"/>
          <a:srcRect/>
          <a:stretch>
            <a:fillRect/>
          </a:stretch>
        </p:blipFill>
        <p:spPr bwMode="auto">
          <a:xfrm>
            <a:off x="7924800" y="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p:nvPr/>
        </p:nvPicPr>
        <p:blipFill rotWithShape="1">
          <a:blip r:embed="rId3" cstate="print"/>
          <a:srcRect r="3174" b="39276"/>
          <a:stretch/>
        </p:blipFill>
        <p:spPr bwMode="auto">
          <a:xfrm>
            <a:off x="914400" y="1836738"/>
            <a:ext cx="7315200" cy="4259262"/>
          </a:xfrm>
          <a:prstGeom prst="rect">
            <a:avLst/>
          </a:prstGeom>
          <a:noFill/>
          <a:ln w="9525">
            <a:noFill/>
            <a:miter lim="800000"/>
            <a:headEnd/>
            <a:tailEnd/>
          </a:ln>
          <a:scene3d>
            <a:camera prst="orthographicFront"/>
            <a:lightRig rig="threePt" dir="t"/>
          </a:scene3d>
          <a:sp3d>
            <a:bevelT w="165100" prst="coolSlant"/>
          </a:sp3d>
        </p:spPr>
      </p:pic>
      <p:sp>
        <p:nvSpPr>
          <p:cNvPr id="2" name="Title 1"/>
          <p:cNvSpPr>
            <a:spLocks noGrp="1"/>
          </p:cNvSpPr>
          <p:nvPr>
            <p:ph type="ctrTitle"/>
          </p:nvPr>
        </p:nvSpPr>
        <p:spPr>
          <a:xfrm>
            <a:off x="1524000" y="228601"/>
            <a:ext cx="5943600" cy="8381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What’s the big idea?</a:t>
            </a:r>
            <a:endParaRPr lang="en-US" dirty="0">
              <a:latin typeface="Arial Narrow" pitchFamily="34" charset="0"/>
            </a:endParaRPr>
          </a:p>
        </p:txBody>
      </p:sp>
      <p:sp>
        <p:nvSpPr>
          <p:cNvPr id="3" name="Subtitle 2"/>
          <p:cNvSpPr>
            <a:spLocks noGrp="1"/>
          </p:cNvSpPr>
          <p:nvPr>
            <p:ph type="subTitle" idx="1"/>
          </p:nvPr>
        </p:nvSpPr>
        <p:spPr>
          <a:xfrm>
            <a:off x="152400" y="1219200"/>
            <a:ext cx="8839200" cy="617538"/>
          </a:xfrm>
        </p:spPr>
        <p:txBody>
          <a:bodyPr/>
          <a:lstStyle/>
          <a:p>
            <a:r>
              <a:rPr lang="en-US" dirty="0" smtClean="0">
                <a:solidFill>
                  <a:schemeClr val="tx1"/>
                </a:solidFill>
              </a:rPr>
              <a:t>Standards for Mathematical Practice</a:t>
            </a:r>
          </a:p>
          <a:p>
            <a:pPr algn="l"/>
            <a:endParaRPr lang="en-US" dirty="0" smtClean="0">
              <a:solidFill>
                <a:schemeClr val="tx1"/>
              </a:solidFill>
              <a:latin typeface="Arial Narrow" pitchFamily="34" charset="0"/>
            </a:endParaRPr>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58070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7525531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228601"/>
            <a:ext cx="5943600" cy="8381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What’s the big idea?</a:t>
            </a:r>
            <a:endParaRPr lang="en-US" dirty="0">
              <a:latin typeface="Arial Narrow" pitchFamily="34" charset="0"/>
            </a:endParaRPr>
          </a:p>
        </p:txBody>
      </p:sp>
      <p:sp>
        <p:nvSpPr>
          <p:cNvPr id="3" name="Subtitle 2"/>
          <p:cNvSpPr>
            <a:spLocks noGrp="1"/>
          </p:cNvSpPr>
          <p:nvPr>
            <p:ph type="subTitle" idx="1"/>
          </p:nvPr>
        </p:nvSpPr>
        <p:spPr>
          <a:xfrm>
            <a:off x="152400" y="1219200"/>
            <a:ext cx="4114800" cy="4114800"/>
          </a:xfrm>
        </p:spPr>
        <p:txBody>
          <a:bodyPr/>
          <a:lstStyle/>
          <a:p>
            <a:pPr marL="457200" indent="-457200" algn="l">
              <a:buFont typeface="Arial" pitchFamily="34" charset="0"/>
              <a:buChar char="•"/>
            </a:pPr>
            <a:r>
              <a:rPr lang="en-US" sz="2800" dirty="0" smtClean="0">
                <a:solidFill>
                  <a:schemeClr val="tx1"/>
                </a:solidFill>
              </a:rPr>
              <a:t>SMP 1 – Make sense of problems and persevere in solving them</a:t>
            </a:r>
          </a:p>
          <a:p>
            <a:pPr marL="457200" indent="-457200" algn="l">
              <a:buFont typeface="Arial" pitchFamily="34" charset="0"/>
              <a:buChar char="•"/>
            </a:pPr>
            <a:r>
              <a:rPr lang="en-US" sz="2800" dirty="0" smtClean="0">
                <a:solidFill>
                  <a:schemeClr val="tx1"/>
                </a:solidFill>
              </a:rPr>
              <a:t>SMP </a:t>
            </a:r>
            <a:r>
              <a:rPr lang="en-US" sz="2800" dirty="0">
                <a:solidFill>
                  <a:schemeClr val="tx1"/>
                </a:solidFill>
              </a:rPr>
              <a:t>3 – Construct viable arguments and critique the reasoning of </a:t>
            </a:r>
            <a:r>
              <a:rPr lang="en-US" sz="2800" dirty="0" smtClean="0">
                <a:solidFill>
                  <a:schemeClr val="tx1"/>
                </a:solidFill>
              </a:rPr>
              <a:t>others</a:t>
            </a:r>
          </a:p>
          <a:p>
            <a:pPr marL="457200" indent="-457200" algn="l">
              <a:buFont typeface="Arial" pitchFamily="34" charset="0"/>
              <a:buChar char="•"/>
            </a:pPr>
            <a:r>
              <a:rPr lang="en-US" sz="2800" dirty="0" smtClean="0">
                <a:solidFill>
                  <a:schemeClr val="tx1"/>
                </a:solidFill>
                <a:latin typeface="Arial Narrow" pitchFamily="34" charset="0"/>
              </a:rPr>
              <a:t>SMP 6 – Attend to precision</a:t>
            </a: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8070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2"/>
          <p:cNvPicPr>
            <a:picLocks noChangeAspect="1" noChangeArrowheads="1"/>
          </p:cNvPicPr>
          <p:nvPr/>
        </p:nvPicPr>
        <p:blipFill>
          <a:blip r:embed="rId4" cstate="print"/>
          <a:srcRect l="15833" t="22000" r="17500" b="6000"/>
          <a:stretch>
            <a:fillRect/>
          </a:stretch>
        </p:blipFill>
        <p:spPr bwMode="auto">
          <a:xfrm>
            <a:off x="4267200" y="1295400"/>
            <a:ext cx="4648200" cy="4038600"/>
          </a:xfrm>
          <a:prstGeom prst="rect">
            <a:avLst/>
          </a:prstGeom>
          <a:noFill/>
          <a:ln w="9525">
            <a:noFill/>
            <a:miter lim="800000"/>
            <a:headEnd/>
            <a:tailEnd/>
          </a:ln>
        </p:spPr>
      </p:pic>
      <p:sp>
        <p:nvSpPr>
          <p:cNvPr id="5" name="TextBox 4"/>
          <p:cNvSpPr txBox="1"/>
          <p:nvPr/>
        </p:nvSpPr>
        <p:spPr>
          <a:xfrm>
            <a:off x="1143000" y="5486400"/>
            <a:ext cx="7162800" cy="461665"/>
          </a:xfrm>
          <a:prstGeom prst="rect">
            <a:avLst/>
          </a:prstGeom>
          <a:noFill/>
        </p:spPr>
        <p:txBody>
          <a:bodyPr wrap="square" rtlCol="0">
            <a:spAutoFit/>
          </a:bodyPr>
          <a:lstStyle/>
          <a:p>
            <a:r>
              <a:rPr lang="en-US" sz="2400" dirty="0">
                <a:latin typeface="+mj-lt"/>
                <a:hlinkClick r:id="rId5"/>
              </a:rPr>
              <a:t>https://www.teachingchannel.org/videos/class-warm-up-routine</a:t>
            </a:r>
            <a:endParaRPr lang="en-US" sz="2400" dirty="0">
              <a:latin typeface="+mj-lt"/>
            </a:endParaRPr>
          </a:p>
        </p:txBody>
      </p:sp>
    </p:spTree>
    <p:extLst>
      <p:ext uri="{BB962C8B-B14F-4D97-AF65-F5344CB8AC3E}">
        <p14:creationId xmlns:p14="http://schemas.microsoft.com/office/powerpoint/2010/main" val="288948419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Coherence2.jpg"/>
          <p:cNvPicPr>
            <a:picLocks noChangeAspect="1"/>
          </p:cNvPicPr>
          <p:nvPr/>
        </p:nvPicPr>
        <p:blipFill>
          <a:blip r:embed="rId3" cstate="print"/>
          <a:stretch>
            <a:fillRect/>
          </a:stretch>
        </p:blipFill>
        <p:spPr>
          <a:xfrm rot="16200000">
            <a:off x="5503985" y="744414"/>
            <a:ext cx="3470029" cy="3657600"/>
          </a:xfrm>
          <a:prstGeom prst="rect">
            <a:avLst/>
          </a:prstGeom>
        </p:spPr>
      </p:pic>
      <p:sp>
        <p:nvSpPr>
          <p:cNvPr id="2" name="Title 1"/>
          <p:cNvSpPr>
            <a:spLocks noGrp="1"/>
          </p:cNvSpPr>
          <p:nvPr>
            <p:ph type="ctrTitle"/>
          </p:nvPr>
        </p:nvSpPr>
        <p:spPr>
          <a:xfrm>
            <a:off x="1524000" y="228601"/>
            <a:ext cx="5943600" cy="8381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Coherence and Focus</a:t>
            </a:r>
            <a:endParaRPr lang="en-US" dirty="0">
              <a:latin typeface="Arial Narrow" pitchFamily="34" charset="0"/>
            </a:endParaRPr>
          </a:p>
        </p:txBody>
      </p:sp>
      <p:sp>
        <p:nvSpPr>
          <p:cNvPr id="3" name="Subtitle 2"/>
          <p:cNvSpPr>
            <a:spLocks noGrp="1"/>
          </p:cNvSpPr>
          <p:nvPr>
            <p:ph type="subTitle" idx="1"/>
          </p:nvPr>
        </p:nvSpPr>
        <p:spPr>
          <a:xfrm>
            <a:off x="152400" y="1219200"/>
            <a:ext cx="5638800" cy="5257800"/>
          </a:xfrm>
        </p:spPr>
        <p:txBody>
          <a:bodyPr/>
          <a:lstStyle/>
          <a:p>
            <a:pPr lvl="1" algn="l">
              <a:buFont typeface="Arial" pitchFamily="34" charset="0"/>
              <a:buChar char="•"/>
            </a:pPr>
            <a:r>
              <a:rPr lang="en-US" dirty="0" smtClean="0">
                <a:solidFill>
                  <a:schemeClr val="tx1"/>
                </a:solidFill>
              </a:rPr>
              <a:t> K-8</a:t>
            </a:r>
            <a:r>
              <a:rPr lang="en-US" baseline="30000" dirty="0" smtClean="0">
                <a:solidFill>
                  <a:schemeClr val="tx1"/>
                </a:solidFill>
              </a:rPr>
              <a:t>th</a:t>
            </a:r>
            <a:r>
              <a:rPr lang="en-US" dirty="0" smtClean="0">
                <a:solidFill>
                  <a:schemeClr val="tx1"/>
                </a:solidFill>
              </a:rPr>
              <a:t> </a:t>
            </a:r>
          </a:p>
          <a:p>
            <a:pPr lvl="2" algn="l">
              <a:buFont typeface="Wingdings" pitchFamily="2" charset="2"/>
              <a:buChar char="Ø"/>
            </a:pPr>
            <a:r>
              <a:rPr lang="en-US" dirty="0">
                <a:solidFill>
                  <a:schemeClr val="tx1"/>
                </a:solidFill>
              </a:rPr>
              <a:t> Identifying right </a:t>
            </a:r>
            <a:r>
              <a:rPr lang="en-US" dirty="0" smtClean="0">
                <a:solidFill>
                  <a:schemeClr val="tx1"/>
                </a:solidFill>
              </a:rPr>
              <a:t>triangles</a:t>
            </a:r>
          </a:p>
          <a:p>
            <a:pPr lvl="2" algn="l">
              <a:buFont typeface="Wingdings" pitchFamily="2" charset="2"/>
              <a:buChar char="Ø"/>
            </a:pPr>
            <a:r>
              <a:rPr lang="en-US" dirty="0" smtClean="0">
                <a:solidFill>
                  <a:schemeClr val="tx1"/>
                </a:solidFill>
              </a:rPr>
              <a:t> Ratios </a:t>
            </a:r>
            <a:r>
              <a:rPr lang="en-US" dirty="0">
                <a:solidFill>
                  <a:schemeClr val="tx1"/>
                </a:solidFill>
              </a:rPr>
              <a:t>and </a:t>
            </a:r>
            <a:r>
              <a:rPr lang="en-US" dirty="0" smtClean="0">
                <a:solidFill>
                  <a:schemeClr val="tx1"/>
                </a:solidFill>
              </a:rPr>
              <a:t>proportional reasoning</a:t>
            </a:r>
            <a:endParaRPr lang="en-US" dirty="0">
              <a:solidFill>
                <a:schemeClr val="tx1"/>
              </a:solidFill>
            </a:endParaRPr>
          </a:p>
          <a:p>
            <a:pPr lvl="2" algn="l">
              <a:buFont typeface="Wingdings" pitchFamily="2" charset="2"/>
              <a:buChar char="Ø"/>
            </a:pPr>
            <a:r>
              <a:rPr lang="en-US" dirty="0">
                <a:solidFill>
                  <a:schemeClr val="tx1"/>
                </a:solidFill>
              </a:rPr>
              <a:t> </a:t>
            </a:r>
            <a:r>
              <a:rPr lang="en-US" dirty="0" smtClean="0">
                <a:solidFill>
                  <a:schemeClr val="tx1"/>
                </a:solidFill>
              </a:rPr>
              <a:t>Pythagorean Theorem</a:t>
            </a:r>
            <a:endParaRPr lang="en-US" dirty="0">
              <a:solidFill>
                <a:schemeClr val="tx1"/>
              </a:solidFill>
            </a:endParaRPr>
          </a:p>
          <a:p>
            <a:pPr lvl="2" algn="l">
              <a:buFont typeface="Wingdings" pitchFamily="2" charset="2"/>
              <a:buChar char="Ø"/>
            </a:pPr>
            <a:r>
              <a:rPr lang="en-US" dirty="0" smtClean="0">
                <a:solidFill>
                  <a:schemeClr val="tx1"/>
                </a:solidFill>
              </a:rPr>
              <a:t> Similarity </a:t>
            </a:r>
            <a:endParaRPr lang="en-US" dirty="0">
              <a:solidFill>
                <a:schemeClr val="tx1"/>
              </a:solidFill>
            </a:endParaRPr>
          </a:p>
          <a:p>
            <a:pPr lvl="1" algn="l">
              <a:buFont typeface="Arial" pitchFamily="34" charset="0"/>
              <a:buChar char="•"/>
            </a:pPr>
            <a:r>
              <a:rPr lang="en-US" dirty="0" smtClean="0">
                <a:solidFill>
                  <a:schemeClr val="tx1"/>
                </a:solidFill>
              </a:rPr>
              <a:t> 10</a:t>
            </a:r>
            <a:r>
              <a:rPr lang="en-US" baseline="30000" dirty="0" smtClean="0">
                <a:solidFill>
                  <a:schemeClr val="tx1"/>
                </a:solidFill>
              </a:rPr>
              <a:t>th</a:t>
            </a:r>
            <a:r>
              <a:rPr lang="en-US" dirty="0" smtClean="0">
                <a:solidFill>
                  <a:schemeClr val="tx1"/>
                </a:solidFill>
              </a:rPr>
              <a:t>-12</a:t>
            </a:r>
            <a:r>
              <a:rPr lang="en-US" baseline="30000" dirty="0" smtClean="0">
                <a:solidFill>
                  <a:schemeClr val="tx1"/>
                </a:solidFill>
              </a:rPr>
              <a:t>th</a:t>
            </a:r>
            <a:r>
              <a:rPr lang="en-US" dirty="0" smtClean="0">
                <a:solidFill>
                  <a:schemeClr val="tx1"/>
                </a:solidFill>
              </a:rPr>
              <a:t> </a:t>
            </a:r>
          </a:p>
          <a:p>
            <a:pPr lvl="2" algn="l">
              <a:buFont typeface="Wingdings" pitchFamily="2" charset="2"/>
              <a:buChar char="Ø"/>
            </a:pPr>
            <a:r>
              <a:rPr lang="en-US" dirty="0" smtClean="0">
                <a:solidFill>
                  <a:schemeClr val="tx1"/>
                </a:solidFill>
              </a:rPr>
              <a:t> Trigonometric functions</a:t>
            </a:r>
            <a:endParaRPr lang="en-US" dirty="0">
              <a:solidFill>
                <a:schemeClr val="tx1"/>
              </a:solidFill>
            </a:endParaRPr>
          </a:p>
          <a:p>
            <a:pPr lvl="2" algn="l">
              <a:buFont typeface="Wingdings" pitchFamily="2" charset="2"/>
              <a:buChar char="Ø"/>
            </a:pPr>
            <a:r>
              <a:rPr lang="en-US" dirty="0">
                <a:solidFill>
                  <a:schemeClr val="tx1"/>
                </a:solidFill>
              </a:rPr>
              <a:t> </a:t>
            </a:r>
            <a:r>
              <a:rPr lang="en-US" dirty="0" smtClean="0">
                <a:solidFill>
                  <a:schemeClr val="tx1"/>
                </a:solidFill>
              </a:rPr>
              <a:t>Trigonometry in general triangles</a:t>
            </a:r>
            <a:endParaRPr lang="en-US" dirty="0">
              <a:solidFill>
                <a:schemeClr val="tx1"/>
              </a:solidFill>
            </a:endParaRPr>
          </a:p>
          <a:p>
            <a:pPr algn="l">
              <a:buFont typeface="Arial" pitchFamily="34" charset="0"/>
              <a:buChar char="•"/>
            </a:pPr>
            <a:endParaRPr lang="en-US" dirty="0" smtClean="0">
              <a:solidFill>
                <a:schemeClr val="tx1"/>
              </a:solidFill>
              <a:latin typeface="Arial Narrow" pitchFamily="34" charset="0"/>
            </a:endParaRPr>
          </a:p>
          <a:p>
            <a:pPr algn="l"/>
            <a:endParaRPr lang="en-US" dirty="0" smtClean="0">
              <a:solidFill>
                <a:schemeClr val="tx1"/>
              </a:solidFill>
              <a:latin typeface="Arial Narrow" pitchFamily="34" charset="0"/>
            </a:endParaRPr>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620000" y="57150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mc:AlternateContent xmlns:mc="http://schemas.openxmlformats.org/markup-compatibility/2006" xmlns:a14="http://schemas.microsoft.com/office/drawing/2010/main">
        <mc:Choice Requires="a14">
          <p:sp>
            <p:nvSpPr>
              <p:cNvPr id="3" name="Subtitle 2"/>
              <p:cNvSpPr>
                <a:spLocks noGrp="1"/>
              </p:cNvSpPr>
              <p:nvPr>
                <p:ph type="subTitle" idx="1"/>
              </p:nvPr>
            </p:nvSpPr>
            <p:spPr>
              <a:xfrm>
                <a:off x="4800600" y="1143000"/>
                <a:ext cx="3886200" cy="5029200"/>
              </a:xfrm>
            </p:spPr>
            <p:txBody>
              <a:bodyPr/>
              <a:lstStyle/>
              <a:p>
                <a:pPr algn="l"/>
                <a:r>
                  <a:rPr lang="en-US" sz="2800" dirty="0">
                    <a:solidFill>
                      <a:schemeClr val="tx1"/>
                    </a:solidFill>
                  </a:rPr>
                  <a:t>Determine the following ratios:</a:t>
                </a:r>
              </a:p>
              <a:p>
                <a:pPr algn="l"/>
                <a:endParaRPr lang="en-US" sz="800" dirty="0">
                  <a:solidFill>
                    <a:schemeClr val="tx1"/>
                  </a:solidFill>
                </a:endParaRPr>
              </a:p>
              <a:p>
                <a:pPr algn="l"/>
                <a14:m>
                  <m:oMathPara xmlns:m="http://schemas.openxmlformats.org/officeDocument/2006/math">
                    <m:oMathParaPr>
                      <m:jc m:val="centerGroup"/>
                    </m:oMathParaPr>
                    <m:oMath xmlns:m="http://schemas.openxmlformats.org/officeDocument/2006/math">
                      <m:f>
                        <m:fPr>
                          <m:ctrlPr>
                            <a:rPr lang="en-US" sz="2800" i="1">
                              <a:solidFill>
                                <a:schemeClr val="tx1"/>
                              </a:solidFill>
                              <a:latin typeface="Cambria Math"/>
                            </a:rPr>
                          </m:ctrlPr>
                        </m:fPr>
                        <m:num>
                          <m:r>
                            <a:rPr lang="en-US" sz="2800" i="1">
                              <a:solidFill>
                                <a:schemeClr val="tx1"/>
                              </a:solidFill>
                              <a:latin typeface="Cambria Math"/>
                            </a:rPr>
                            <m:t>𝑂𝑝𝑝𝑜𝑠𝑖𝑡𝑒</m:t>
                          </m:r>
                          <m:r>
                            <a:rPr lang="en-US" sz="2800" i="1">
                              <a:solidFill>
                                <a:schemeClr val="tx1"/>
                              </a:solidFill>
                              <a:latin typeface="Cambria Math"/>
                            </a:rPr>
                            <m:t> </m:t>
                          </m:r>
                          <m:r>
                            <a:rPr lang="en-US" sz="2800" i="1">
                              <a:solidFill>
                                <a:schemeClr val="tx1"/>
                              </a:solidFill>
                              <a:latin typeface="Cambria Math"/>
                            </a:rPr>
                            <m:t>𝑠𝑖𝑑𝑒</m:t>
                          </m:r>
                        </m:num>
                        <m:den>
                          <m:r>
                            <a:rPr lang="en-US" sz="2800" i="1">
                              <a:solidFill>
                                <a:schemeClr val="tx1"/>
                              </a:solidFill>
                              <a:latin typeface="Cambria Math"/>
                            </a:rPr>
                            <m:t>𝐻𝑦𝑝𝑜𝑡𝑒𝑛𝑢𝑠𝑒</m:t>
                          </m:r>
                        </m:den>
                      </m:f>
                    </m:oMath>
                  </m:oMathPara>
                </a14:m>
                <a:endParaRPr lang="en-US" sz="2800" dirty="0">
                  <a:solidFill>
                    <a:schemeClr val="tx1"/>
                  </a:solidFill>
                </a:endParaRPr>
              </a:p>
              <a:p>
                <a:pPr algn="l"/>
                <a:endParaRPr lang="en-US" sz="1400" i="1" dirty="0">
                  <a:solidFill>
                    <a:schemeClr val="tx1"/>
                  </a:solidFill>
                  <a:latin typeface="Cambria Math"/>
                </a:endParaRPr>
              </a:p>
              <a:p>
                <a:pPr algn="l"/>
                <a14:m>
                  <m:oMathPara xmlns:m="http://schemas.openxmlformats.org/officeDocument/2006/math">
                    <m:oMathParaPr>
                      <m:jc m:val="centerGroup"/>
                    </m:oMathParaPr>
                    <m:oMath xmlns:m="http://schemas.openxmlformats.org/officeDocument/2006/math">
                      <m:f>
                        <m:fPr>
                          <m:ctrlPr>
                            <a:rPr lang="en-US" sz="2800" i="1">
                              <a:solidFill>
                                <a:schemeClr val="tx1"/>
                              </a:solidFill>
                              <a:latin typeface="Cambria Math"/>
                            </a:rPr>
                          </m:ctrlPr>
                        </m:fPr>
                        <m:num>
                          <m:r>
                            <a:rPr lang="en-US" sz="2800" i="1">
                              <a:solidFill>
                                <a:schemeClr val="tx1"/>
                              </a:solidFill>
                              <a:latin typeface="Cambria Math"/>
                            </a:rPr>
                            <m:t>𝐴𝑑𝑗𝑎𝑐𝑒𝑛𝑡</m:t>
                          </m:r>
                          <m:r>
                            <a:rPr lang="en-US" sz="2800" i="1">
                              <a:solidFill>
                                <a:schemeClr val="tx1"/>
                              </a:solidFill>
                              <a:latin typeface="Cambria Math"/>
                            </a:rPr>
                            <m:t> </m:t>
                          </m:r>
                          <m:r>
                            <a:rPr lang="en-US" sz="2800" i="1">
                              <a:solidFill>
                                <a:schemeClr val="tx1"/>
                              </a:solidFill>
                              <a:latin typeface="Cambria Math"/>
                            </a:rPr>
                            <m:t>𝑠𝑖𝑑𝑒</m:t>
                          </m:r>
                        </m:num>
                        <m:den>
                          <m:r>
                            <a:rPr lang="en-US" sz="2800" i="1">
                              <a:solidFill>
                                <a:schemeClr val="tx1"/>
                              </a:solidFill>
                              <a:latin typeface="Cambria Math"/>
                            </a:rPr>
                            <m:t>𝐻𝑦𝑝𝑜𝑡𝑒𝑛𝑢𝑠𝑒</m:t>
                          </m:r>
                        </m:den>
                      </m:f>
                    </m:oMath>
                  </m:oMathPara>
                </a14:m>
                <a:endParaRPr lang="en-US" sz="2800" dirty="0">
                  <a:solidFill>
                    <a:schemeClr val="tx1"/>
                  </a:solidFill>
                </a:endParaRPr>
              </a:p>
              <a:p>
                <a:pPr algn="l"/>
                <a:endParaRPr lang="en-US" sz="1400" dirty="0">
                  <a:solidFill>
                    <a:schemeClr val="tx1"/>
                  </a:solidFill>
                </a:endParaRPr>
              </a:p>
              <a:p>
                <a:pPr algn="l"/>
                <a14:m>
                  <m:oMathPara xmlns:m="http://schemas.openxmlformats.org/officeDocument/2006/math">
                    <m:oMathParaPr>
                      <m:jc m:val="centerGroup"/>
                    </m:oMathParaPr>
                    <m:oMath xmlns:m="http://schemas.openxmlformats.org/officeDocument/2006/math">
                      <m:f>
                        <m:fPr>
                          <m:ctrlPr>
                            <a:rPr lang="en-US" sz="2800" i="1">
                              <a:solidFill>
                                <a:schemeClr val="tx1"/>
                              </a:solidFill>
                              <a:latin typeface="Cambria Math"/>
                            </a:rPr>
                          </m:ctrlPr>
                        </m:fPr>
                        <m:num>
                          <m:r>
                            <a:rPr lang="en-US" sz="2800" i="1">
                              <a:solidFill>
                                <a:schemeClr val="tx1"/>
                              </a:solidFill>
                              <a:latin typeface="Cambria Math"/>
                            </a:rPr>
                            <m:t>𝑂𝑝𝑝𝑜𝑠𝑖𝑡𝑒</m:t>
                          </m:r>
                          <m:r>
                            <a:rPr lang="en-US" sz="2800" i="1">
                              <a:solidFill>
                                <a:schemeClr val="tx1"/>
                              </a:solidFill>
                              <a:latin typeface="Cambria Math"/>
                            </a:rPr>
                            <m:t> </m:t>
                          </m:r>
                          <m:r>
                            <a:rPr lang="en-US" sz="2800" i="1">
                              <a:solidFill>
                                <a:schemeClr val="tx1"/>
                              </a:solidFill>
                              <a:latin typeface="Cambria Math"/>
                            </a:rPr>
                            <m:t>𝑠𝑖𝑑𝑒</m:t>
                          </m:r>
                        </m:num>
                        <m:den>
                          <m:r>
                            <a:rPr lang="en-US" sz="2800" i="1">
                              <a:solidFill>
                                <a:schemeClr val="tx1"/>
                              </a:solidFill>
                              <a:latin typeface="Cambria Math"/>
                            </a:rPr>
                            <m:t>𝐴𝑑𝑗𝑎𝑐𝑒𝑛𝑡</m:t>
                          </m:r>
                          <m:r>
                            <a:rPr lang="en-US" sz="2800" i="1">
                              <a:solidFill>
                                <a:schemeClr val="tx1"/>
                              </a:solidFill>
                              <a:latin typeface="Cambria Math"/>
                            </a:rPr>
                            <m:t> </m:t>
                          </m:r>
                          <m:r>
                            <a:rPr lang="en-US" sz="2800" i="1">
                              <a:solidFill>
                                <a:schemeClr val="tx1"/>
                              </a:solidFill>
                              <a:latin typeface="Cambria Math"/>
                            </a:rPr>
                            <m:t>𝑠𝑖𝑑𝑒</m:t>
                          </m:r>
                        </m:den>
                      </m:f>
                    </m:oMath>
                  </m:oMathPara>
                </a14:m>
                <a:endParaRPr lang="en-US" sz="2800" dirty="0">
                  <a:solidFill>
                    <a:schemeClr val="tx1"/>
                  </a:solidFill>
                </a:endParaRPr>
              </a:p>
            </p:txBody>
          </p:sp>
        </mc:Choice>
        <mc:Fallback xmlns="">
          <p:sp>
            <p:nvSpPr>
              <p:cNvPr id="3" name="Subtitle 2"/>
              <p:cNvSpPr>
                <a:spLocks noGrp="1" noRot="1" noChangeAspect="1" noMove="1" noResize="1" noEditPoints="1" noAdjustHandles="1" noChangeArrowheads="1" noChangeShapeType="1" noTextEdit="1"/>
              </p:cNvSpPr>
              <p:nvPr>
                <p:ph type="subTitle" idx="1"/>
              </p:nvPr>
            </p:nvSpPr>
            <p:spPr>
              <a:xfrm>
                <a:off x="4800600" y="1143000"/>
                <a:ext cx="3886200" cy="5029200"/>
              </a:xfrm>
              <a:blipFill rotWithShape="1">
                <a:blip r:embed="rId3"/>
                <a:stretch>
                  <a:fillRect l="-3297" t="-1212"/>
                </a:stretch>
              </a:blipFill>
            </p:spPr>
            <p:txBody>
              <a:bodyPr/>
              <a:lstStyle/>
              <a:p>
                <a:r>
                  <a:rPr lang="en-US">
                    <a:noFill/>
                  </a:rPr>
                  <a:t> </a:t>
                </a:r>
              </a:p>
            </p:txBody>
          </p:sp>
        </mc:Fallback>
      </mc:AlternateContent>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924800" y="58070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228600" y="5715000"/>
            <a:ext cx="7280711" cy="307777"/>
          </a:xfrm>
          <a:prstGeom prst="rect">
            <a:avLst/>
          </a:prstGeom>
          <a:noFill/>
        </p:spPr>
        <p:txBody>
          <a:bodyPr wrap="none" rtlCol="0">
            <a:spAutoFit/>
          </a:bodyPr>
          <a:lstStyle/>
          <a:p>
            <a:r>
              <a:rPr lang="en-US" sz="1400" dirty="0"/>
              <a:t>Adapted from </a:t>
            </a:r>
            <a:r>
              <a:rPr lang="en-US" sz="1400" i="1" dirty="0" smtClean="0"/>
              <a:t>Right Triangle Trigonometry, and Trigonometric Functions: </a:t>
            </a:r>
            <a:r>
              <a:rPr lang="en-US" sz="1400" dirty="0" smtClean="0"/>
              <a:t>Doris </a:t>
            </a:r>
            <a:r>
              <a:rPr lang="en-US" sz="1400" dirty="0" err="1" smtClean="0"/>
              <a:t>Santarone</a:t>
            </a:r>
            <a:r>
              <a:rPr lang="en-US" sz="1400" i="1" dirty="0" smtClean="0"/>
              <a:t> </a:t>
            </a:r>
            <a:endParaRPr lang="en-US" sz="1400" dirty="0"/>
          </a:p>
        </p:txBody>
      </p:sp>
      <p:pic>
        <p:nvPicPr>
          <p:cNvPr id="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1000" y="1820863"/>
            <a:ext cx="4152900" cy="3219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mc:AlternateContent xmlns:mc="http://schemas.openxmlformats.org/markup-compatibility/2006" xmlns:a14="http://schemas.microsoft.com/office/drawing/2010/main">
        <mc:Choice Requires="a14">
          <p:sp>
            <p:nvSpPr>
              <p:cNvPr id="3" name="Subtitle 2"/>
              <p:cNvSpPr>
                <a:spLocks noGrp="1"/>
              </p:cNvSpPr>
              <p:nvPr>
                <p:ph type="subTitle" idx="1"/>
              </p:nvPr>
            </p:nvSpPr>
            <p:spPr>
              <a:xfrm>
                <a:off x="4800600" y="1143000"/>
                <a:ext cx="3886200" cy="5029200"/>
              </a:xfrm>
            </p:spPr>
            <p:txBody>
              <a:bodyPr/>
              <a:lstStyle/>
              <a:p>
                <a:pPr algn="l"/>
                <a:r>
                  <a:rPr lang="en-US" sz="2800" dirty="0">
                    <a:solidFill>
                      <a:schemeClr val="tx1"/>
                    </a:solidFill>
                  </a:rPr>
                  <a:t>Determine the following ratios:</a:t>
                </a:r>
              </a:p>
              <a:p>
                <a:pPr algn="l"/>
                <a:endParaRPr lang="en-US" sz="800" dirty="0">
                  <a:solidFill>
                    <a:schemeClr val="tx1"/>
                  </a:solidFill>
                </a:endParaRPr>
              </a:p>
              <a:p>
                <a:pPr algn="l"/>
                <a14:m>
                  <m:oMathPara xmlns:m="http://schemas.openxmlformats.org/officeDocument/2006/math">
                    <m:oMathParaPr>
                      <m:jc m:val="centerGroup"/>
                    </m:oMathParaPr>
                    <m:oMath xmlns:m="http://schemas.openxmlformats.org/officeDocument/2006/math">
                      <m:f>
                        <m:fPr>
                          <m:ctrlPr>
                            <a:rPr lang="en-US" sz="2800" i="1">
                              <a:solidFill>
                                <a:schemeClr val="tx1"/>
                              </a:solidFill>
                              <a:latin typeface="Cambria Math"/>
                            </a:rPr>
                          </m:ctrlPr>
                        </m:fPr>
                        <m:num>
                          <m:r>
                            <a:rPr lang="en-US" sz="2800" i="1">
                              <a:solidFill>
                                <a:schemeClr val="tx1"/>
                              </a:solidFill>
                              <a:latin typeface="Cambria Math"/>
                            </a:rPr>
                            <m:t>𝑂𝑝𝑝𝑜𝑠𝑖𝑡𝑒</m:t>
                          </m:r>
                          <m:r>
                            <a:rPr lang="en-US" sz="2800" i="1">
                              <a:solidFill>
                                <a:schemeClr val="tx1"/>
                              </a:solidFill>
                              <a:latin typeface="Cambria Math"/>
                            </a:rPr>
                            <m:t> </m:t>
                          </m:r>
                          <m:r>
                            <a:rPr lang="en-US" sz="2800" i="1">
                              <a:solidFill>
                                <a:schemeClr val="tx1"/>
                              </a:solidFill>
                              <a:latin typeface="Cambria Math"/>
                            </a:rPr>
                            <m:t>𝑠𝑖𝑑𝑒</m:t>
                          </m:r>
                        </m:num>
                        <m:den>
                          <m:r>
                            <a:rPr lang="en-US" sz="2800" i="1">
                              <a:solidFill>
                                <a:schemeClr val="tx1"/>
                              </a:solidFill>
                              <a:latin typeface="Cambria Math"/>
                            </a:rPr>
                            <m:t>𝐻𝑦𝑝𝑜𝑡𝑒𝑛𝑢𝑠𝑒</m:t>
                          </m:r>
                        </m:den>
                      </m:f>
                    </m:oMath>
                  </m:oMathPara>
                </a14:m>
                <a:endParaRPr lang="en-US" sz="2800" dirty="0">
                  <a:solidFill>
                    <a:schemeClr val="tx1"/>
                  </a:solidFill>
                </a:endParaRPr>
              </a:p>
              <a:p>
                <a:pPr algn="l"/>
                <a:endParaRPr lang="en-US" sz="1400" i="1" dirty="0">
                  <a:solidFill>
                    <a:schemeClr val="tx1"/>
                  </a:solidFill>
                  <a:latin typeface="Cambria Math"/>
                </a:endParaRPr>
              </a:p>
              <a:p>
                <a:pPr algn="l"/>
                <a14:m>
                  <m:oMathPara xmlns:m="http://schemas.openxmlformats.org/officeDocument/2006/math">
                    <m:oMathParaPr>
                      <m:jc m:val="centerGroup"/>
                    </m:oMathParaPr>
                    <m:oMath xmlns:m="http://schemas.openxmlformats.org/officeDocument/2006/math">
                      <m:f>
                        <m:fPr>
                          <m:ctrlPr>
                            <a:rPr lang="en-US" sz="2800" i="1">
                              <a:solidFill>
                                <a:schemeClr val="tx1"/>
                              </a:solidFill>
                              <a:latin typeface="Cambria Math"/>
                            </a:rPr>
                          </m:ctrlPr>
                        </m:fPr>
                        <m:num>
                          <m:r>
                            <a:rPr lang="en-US" sz="2800" i="1">
                              <a:solidFill>
                                <a:schemeClr val="tx1"/>
                              </a:solidFill>
                              <a:latin typeface="Cambria Math"/>
                            </a:rPr>
                            <m:t>𝐴𝑑𝑗𝑎𝑐𝑒𝑛𝑡</m:t>
                          </m:r>
                          <m:r>
                            <a:rPr lang="en-US" sz="2800" i="1">
                              <a:solidFill>
                                <a:schemeClr val="tx1"/>
                              </a:solidFill>
                              <a:latin typeface="Cambria Math"/>
                            </a:rPr>
                            <m:t> </m:t>
                          </m:r>
                          <m:r>
                            <a:rPr lang="en-US" sz="2800" i="1">
                              <a:solidFill>
                                <a:schemeClr val="tx1"/>
                              </a:solidFill>
                              <a:latin typeface="Cambria Math"/>
                            </a:rPr>
                            <m:t>𝑠𝑖𝑑𝑒</m:t>
                          </m:r>
                        </m:num>
                        <m:den>
                          <m:r>
                            <a:rPr lang="en-US" sz="2800" i="1">
                              <a:solidFill>
                                <a:schemeClr val="tx1"/>
                              </a:solidFill>
                              <a:latin typeface="Cambria Math"/>
                            </a:rPr>
                            <m:t>𝐻𝑦𝑝𝑜𝑡𝑒𝑛𝑢𝑠𝑒</m:t>
                          </m:r>
                        </m:den>
                      </m:f>
                    </m:oMath>
                  </m:oMathPara>
                </a14:m>
                <a:endParaRPr lang="en-US" sz="2800" dirty="0">
                  <a:solidFill>
                    <a:schemeClr val="tx1"/>
                  </a:solidFill>
                </a:endParaRPr>
              </a:p>
              <a:p>
                <a:pPr algn="l"/>
                <a:endParaRPr lang="en-US" sz="1400" dirty="0">
                  <a:solidFill>
                    <a:schemeClr val="tx1"/>
                  </a:solidFill>
                </a:endParaRPr>
              </a:p>
              <a:p>
                <a:pPr algn="l"/>
                <a14:m>
                  <m:oMathPara xmlns:m="http://schemas.openxmlformats.org/officeDocument/2006/math">
                    <m:oMathParaPr>
                      <m:jc m:val="centerGroup"/>
                    </m:oMathParaPr>
                    <m:oMath xmlns:m="http://schemas.openxmlformats.org/officeDocument/2006/math">
                      <m:f>
                        <m:fPr>
                          <m:ctrlPr>
                            <a:rPr lang="en-US" sz="2800" i="1">
                              <a:solidFill>
                                <a:schemeClr val="tx1"/>
                              </a:solidFill>
                              <a:latin typeface="Cambria Math"/>
                            </a:rPr>
                          </m:ctrlPr>
                        </m:fPr>
                        <m:num>
                          <m:r>
                            <a:rPr lang="en-US" sz="2800" i="1">
                              <a:solidFill>
                                <a:schemeClr val="tx1"/>
                              </a:solidFill>
                              <a:latin typeface="Cambria Math"/>
                            </a:rPr>
                            <m:t>𝑂𝑝𝑝𝑜𝑠𝑖𝑡𝑒</m:t>
                          </m:r>
                          <m:r>
                            <a:rPr lang="en-US" sz="2800" i="1">
                              <a:solidFill>
                                <a:schemeClr val="tx1"/>
                              </a:solidFill>
                              <a:latin typeface="Cambria Math"/>
                            </a:rPr>
                            <m:t> </m:t>
                          </m:r>
                          <m:r>
                            <a:rPr lang="en-US" sz="2800" i="1">
                              <a:solidFill>
                                <a:schemeClr val="tx1"/>
                              </a:solidFill>
                              <a:latin typeface="Cambria Math"/>
                            </a:rPr>
                            <m:t>𝑠𝑖𝑑𝑒</m:t>
                          </m:r>
                        </m:num>
                        <m:den>
                          <m:r>
                            <a:rPr lang="en-US" sz="2800" i="1">
                              <a:solidFill>
                                <a:schemeClr val="tx1"/>
                              </a:solidFill>
                              <a:latin typeface="Cambria Math"/>
                            </a:rPr>
                            <m:t>𝐴𝑑𝑗𝑎𝑐𝑒𝑛𝑡</m:t>
                          </m:r>
                          <m:r>
                            <a:rPr lang="en-US" sz="2800" i="1">
                              <a:solidFill>
                                <a:schemeClr val="tx1"/>
                              </a:solidFill>
                              <a:latin typeface="Cambria Math"/>
                            </a:rPr>
                            <m:t> </m:t>
                          </m:r>
                          <m:r>
                            <a:rPr lang="en-US" sz="2800" i="1">
                              <a:solidFill>
                                <a:schemeClr val="tx1"/>
                              </a:solidFill>
                              <a:latin typeface="Cambria Math"/>
                            </a:rPr>
                            <m:t>𝑠𝑖𝑑𝑒</m:t>
                          </m:r>
                        </m:den>
                      </m:f>
                    </m:oMath>
                  </m:oMathPara>
                </a14:m>
                <a:endParaRPr lang="en-US" sz="2800" dirty="0">
                  <a:solidFill>
                    <a:schemeClr val="tx1"/>
                  </a:solidFill>
                </a:endParaRPr>
              </a:p>
            </p:txBody>
          </p:sp>
        </mc:Choice>
        <mc:Fallback xmlns="">
          <p:sp>
            <p:nvSpPr>
              <p:cNvPr id="3" name="Subtitle 2"/>
              <p:cNvSpPr>
                <a:spLocks noGrp="1" noRot="1" noChangeAspect="1" noMove="1" noResize="1" noEditPoints="1" noAdjustHandles="1" noChangeArrowheads="1" noChangeShapeType="1" noTextEdit="1"/>
              </p:cNvSpPr>
              <p:nvPr>
                <p:ph type="subTitle" idx="1"/>
              </p:nvPr>
            </p:nvSpPr>
            <p:spPr>
              <a:xfrm>
                <a:off x="4800600" y="1143000"/>
                <a:ext cx="3886200" cy="5029200"/>
              </a:xfrm>
              <a:blipFill rotWithShape="1">
                <a:blip r:embed="rId3"/>
                <a:stretch>
                  <a:fillRect l="-3297" t="-1212"/>
                </a:stretch>
              </a:blipFill>
            </p:spPr>
            <p:txBody>
              <a:bodyPr/>
              <a:lstStyle/>
              <a:p>
                <a:r>
                  <a:rPr lang="en-US">
                    <a:noFill/>
                  </a:rPr>
                  <a:t> </a:t>
                </a:r>
              </a:p>
            </p:txBody>
          </p:sp>
        </mc:Fallback>
      </mc:AlternateContent>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924800" y="58070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228600" y="5715000"/>
            <a:ext cx="7280711" cy="307777"/>
          </a:xfrm>
          <a:prstGeom prst="rect">
            <a:avLst/>
          </a:prstGeom>
          <a:noFill/>
        </p:spPr>
        <p:txBody>
          <a:bodyPr wrap="none" rtlCol="0">
            <a:spAutoFit/>
          </a:bodyPr>
          <a:lstStyle/>
          <a:p>
            <a:r>
              <a:rPr lang="en-US" sz="1400" dirty="0"/>
              <a:t>Adapted from </a:t>
            </a:r>
            <a:r>
              <a:rPr lang="en-US" sz="1400" i="1" dirty="0" smtClean="0"/>
              <a:t>Right Triangle Trigonometry, and Trigonometric Functions: </a:t>
            </a:r>
            <a:r>
              <a:rPr lang="en-US" sz="1400" dirty="0" smtClean="0"/>
              <a:t>Doris </a:t>
            </a:r>
            <a:r>
              <a:rPr lang="en-US" sz="1400" dirty="0" err="1" smtClean="0"/>
              <a:t>Santarone</a:t>
            </a:r>
            <a:r>
              <a:rPr lang="en-US" sz="1400" i="1" dirty="0" smtClean="0"/>
              <a:t> </a:t>
            </a:r>
            <a:endParaRPr lang="en-US" sz="1400" dirty="0"/>
          </a:p>
        </p:txBody>
      </p:sp>
      <p:pic>
        <p:nvPicPr>
          <p:cNvPr id="9"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76400" y="2514600"/>
            <a:ext cx="2813423" cy="2133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0235924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mc:AlternateContent xmlns:mc="http://schemas.openxmlformats.org/markup-compatibility/2006" xmlns:a14="http://schemas.microsoft.com/office/drawing/2010/main">
        <mc:Choice Requires="a14">
          <p:sp>
            <p:nvSpPr>
              <p:cNvPr id="3" name="Subtitle 2"/>
              <p:cNvSpPr>
                <a:spLocks noGrp="1"/>
              </p:cNvSpPr>
              <p:nvPr>
                <p:ph type="subTitle" idx="1"/>
              </p:nvPr>
            </p:nvSpPr>
            <p:spPr>
              <a:xfrm>
                <a:off x="4800600" y="1143000"/>
                <a:ext cx="3886200" cy="5029200"/>
              </a:xfrm>
            </p:spPr>
            <p:txBody>
              <a:bodyPr/>
              <a:lstStyle/>
              <a:p>
                <a:pPr algn="l"/>
                <a:r>
                  <a:rPr lang="en-US" sz="2800" dirty="0">
                    <a:solidFill>
                      <a:schemeClr val="tx1"/>
                    </a:solidFill>
                  </a:rPr>
                  <a:t>Determine the following ratios:</a:t>
                </a:r>
              </a:p>
              <a:p>
                <a:pPr algn="l"/>
                <a:endParaRPr lang="en-US" sz="800" dirty="0">
                  <a:solidFill>
                    <a:schemeClr val="tx1"/>
                  </a:solidFill>
                </a:endParaRPr>
              </a:p>
              <a:p>
                <a:pPr algn="l"/>
                <a14:m>
                  <m:oMathPara xmlns:m="http://schemas.openxmlformats.org/officeDocument/2006/math">
                    <m:oMathParaPr>
                      <m:jc m:val="centerGroup"/>
                    </m:oMathParaPr>
                    <m:oMath xmlns:m="http://schemas.openxmlformats.org/officeDocument/2006/math">
                      <m:f>
                        <m:fPr>
                          <m:ctrlPr>
                            <a:rPr lang="en-US" sz="2800" i="1">
                              <a:solidFill>
                                <a:schemeClr val="tx1"/>
                              </a:solidFill>
                              <a:latin typeface="Cambria Math"/>
                            </a:rPr>
                          </m:ctrlPr>
                        </m:fPr>
                        <m:num>
                          <m:r>
                            <a:rPr lang="en-US" sz="2800" i="1">
                              <a:solidFill>
                                <a:schemeClr val="tx1"/>
                              </a:solidFill>
                              <a:latin typeface="Cambria Math"/>
                            </a:rPr>
                            <m:t>𝑂𝑝𝑝𝑜𝑠𝑖𝑡𝑒</m:t>
                          </m:r>
                          <m:r>
                            <a:rPr lang="en-US" sz="2800" i="1">
                              <a:solidFill>
                                <a:schemeClr val="tx1"/>
                              </a:solidFill>
                              <a:latin typeface="Cambria Math"/>
                            </a:rPr>
                            <m:t> </m:t>
                          </m:r>
                          <m:r>
                            <a:rPr lang="en-US" sz="2800" i="1">
                              <a:solidFill>
                                <a:schemeClr val="tx1"/>
                              </a:solidFill>
                              <a:latin typeface="Cambria Math"/>
                            </a:rPr>
                            <m:t>𝑠𝑖𝑑𝑒</m:t>
                          </m:r>
                        </m:num>
                        <m:den>
                          <m:r>
                            <a:rPr lang="en-US" sz="2800" i="1">
                              <a:solidFill>
                                <a:schemeClr val="tx1"/>
                              </a:solidFill>
                              <a:latin typeface="Cambria Math"/>
                            </a:rPr>
                            <m:t>𝐻𝑦𝑝𝑜𝑡𝑒𝑛𝑢𝑠𝑒</m:t>
                          </m:r>
                        </m:den>
                      </m:f>
                    </m:oMath>
                  </m:oMathPara>
                </a14:m>
                <a:endParaRPr lang="en-US" sz="2800" dirty="0">
                  <a:solidFill>
                    <a:schemeClr val="tx1"/>
                  </a:solidFill>
                </a:endParaRPr>
              </a:p>
              <a:p>
                <a:pPr algn="l"/>
                <a:endParaRPr lang="en-US" sz="1400" i="1" dirty="0">
                  <a:solidFill>
                    <a:schemeClr val="tx1"/>
                  </a:solidFill>
                  <a:latin typeface="Cambria Math"/>
                </a:endParaRPr>
              </a:p>
              <a:p>
                <a:pPr algn="l"/>
                <a14:m>
                  <m:oMathPara xmlns:m="http://schemas.openxmlformats.org/officeDocument/2006/math">
                    <m:oMathParaPr>
                      <m:jc m:val="centerGroup"/>
                    </m:oMathParaPr>
                    <m:oMath xmlns:m="http://schemas.openxmlformats.org/officeDocument/2006/math">
                      <m:f>
                        <m:fPr>
                          <m:ctrlPr>
                            <a:rPr lang="en-US" sz="2800" i="1">
                              <a:solidFill>
                                <a:schemeClr val="tx1"/>
                              </a:solidFill>
                              <a:latin typeface="Cambria Math"/>
                            </a:rPr>
                          </m:ctrlPr>
                        </m:fPr>
                        <m:num>
                          <m:r>
                            <a:rPr lang="en-US" sz="2800" i="1">
                              <a:solidFill>
                                <a:schemeClr val="tx1"/>
                              </a:solidFill>
                              <a:latin typeface="Cambria Math"/>
                            </a:rPr>
                            <m:t>𝐴𝑑𝑗𝑎𝑐𝑒𝑛𝑡</m:t>
                          </m:r>
                          <m:r>
                            <a:rPr lang="en-US" sz="2800" i="1">
                              <a:solidFill>
                                <a:schemeClr val="tx1"/>
                              </a:solidFill>
                              <a:latin typeface="Cambria Math"/>
                            </a:rPr>
                            <m:t> </m:t>
                          </m:r>
                          <m:r>
                            <a:rPr lang="en-US" sz="2800" i="1">
                              <a:solidFill>
                                <a:schemeClr val="tx1"/>
                              </a:solidFill>
                              <a:latin typeface="Cambria Math"/>
                            </a:rPr>
                            <m:t>𝑠𝑖𝑑𝑒</m:t>
                          </m:r>
                        </m:num>
                        <m:den>
                          <m:r>
                            <a:rPr lang="en-US" sz="2800" i="1">
                              <a:solidFill>
                                <a:schemeClr val="tx1"/>
                              </a:solidFill>
                              <a:latin typeface="Cambria Math"/>
                            </a:rPr>
                            <m:t>𝐻𝑦𝑝𝑜𝑡𝑒𝑛𝑢𝑠𝑒</m:t>
                          </m:r>
                        </m:den>
                      </m:f>
                    </m:oMath>
                  </m:oMathPara>
                </a14:m>
                <a:endParaRPr lang="en-US" sz="2800" dirty="0">
                  <a:solidFill>
                    <a:schemeClr val="tx1"/>
                  </a:solidFill>
                </a:endParaRPr>
              </a:p>
              <a:p>
                <a:pPr algn="l"/>
                <a:endParaRPr lang="en-US" sz="1400" dirty="0">
                  <a:solidFill>
                    <a:schemeClr val="tx1"/>
                  </a:solidFill>
                </a:endParaRPr>
              </a:p>
              <a:p>
                <a:pPr algn="l"/>
                <a14:m>
                  <m:oMathPara xmlns:m="http://schemas.openxmlformats.org/officeDocument/2006/math">
                    <m:oMathParaPr>
                      <m:jc m:val="centerGroup"/>
                    </m:oMathParaPr>
                    <m:oMath xmlns:m="http://schemas.openxmlformats.org/officeDocument/2006/math">
                      <m:f>
                        <m:fPr>
                          <m:ctrlPr>
                            <a:rPr lang="en-US" sz="2800" i="1">
                              <a:solidFill>
                                <a:schemeClr val="tx1"/>
                              </a:solidFill>
                              <a:latin typeface="Cambria Math"/>
                            </a:rPr>
                          </m:ctrlPr>
                        </m:fPr>
                        <m:num>
                          <m:r>
                            <a:rPr lang="en-US" sz="2800" i="1">
                              <a:solidFill>
                                <a:schemeClr val="tx1"/>
                              </a:solidFill>
                              <a:latin typeface="Cambria Math"/>
                            </a:rPr>
                            <m:t>𝑂𝑝𝑝𝑜𝑠𝑖𝑡𝑒</m:t>
                          </m:r>
                          <m:r>
                            <a:rPr lang="en-US" sz="2800" i="1">
                              <a:solidFill>
                                <a:schemeClr val="tx1"/>
                              </a:solidFill>
                              <a:latin typeface="Cambria Math"/>
                            </a:rPr>
                            <m:t> </m:t>
                          </m:r>
                          <m:r>
                            <a:rPr lang="en-US" sz="2800" i="1">
                              <a:solidFill>
                                <a:schemeClr val="tx1"/>
                              </a:solidFill>
                              <a:latin typeface="Cambria Math"/>
                            </a:rPr>
                            <m:t>𝑠𝑖𝑑𝑒</m:t>
                          </m:r>
                        </m:num>
                        <m:den>
                          <m:r>
                            <a:rPr lang="en-US" sz="2800" i="1">
                              <a:solidFill>
                                <a:schemeClr val="tx1"/>
                              </a:solidFill>
                              <a:latin typeface="Cambria Math"/>
                            </a:rPr>
                            <m:t>𝐴𝑑𝑗𝑎𝑐𝑒𝑛𝑡</m:t>
                          </m:r>
                          <m:r>
                            <a:rPr lang="en-US" sz="2800" i="1">
                              <a:solidFill>
                                <a:schemeClr val="tx1"/>
                              </a:solidFill>
                              <a:latin typeface="Cambria Math"/>
                            </a:rPr>
                            <m:t> </m:t>
                          </m:r>
                          <m:r>
                            <a:rPr lang="en-US" sz="2800" i="1">
                              <a:solidFill>
                                <a:schemeClr val="tx1"/>
                              </a:solidFill>
                              <a:latin typeface="Cambria Math"/>
                            </a:rPr>
                            <m:t>𝑠𝑖𝑑𝑒</m:t>
                          </m:r>
                        </m:den>
                      </m:f>
                    </m:oMath>
                  </m:oMathPara>
                </a14:m>
                <a:endParaRPr lang="en-US" sz="2800" dirty="0">
                  <a:solidFill>
                    <a:schemeClr val="tx1"/>
                  </a:solidFill>
                </a:endParaRPr>
              </a:p>
            </p:txBody>
          </p:sp>
        </mc:Choice>
        <mc:Fallback xmlns="">
          <p:sp>
            <p:nvSpPr>
              <p:cNvPr id="3" name="Subtitle 2"/>
              <p:cNvSpPr>
                <a:spLocks noGrp="1" noRot="1" noChangeAspect="1" noMove="1" noResize="1" noEditPoints="1" noAdjustHandles="1" noChangeArrowheads="1" noChangeShapeType="1" noTextEdit="1"/>
              </p:cNvSpPr>
              <p:nvPr>
                <p:ph type="subTitle" idx="1"/>
              </p:nvPr>
            </p:nvSpPr>
            <p:spPr>
              <a:xfrm>
                <a:off x="4800600" y="1143000"/>
                <a:ext cx="3886200" cy="5029200"/>
              </a:xfrm>
              <a:blipFill rotWithShape="1">
                <a:blip r:embed="rId3"/>
                <a:stretch>
                  <a:fillRect l="-3297" t="-1212"/>
                </a:stretch>
              </a:blipFill>
            </p:spPr>
            <p:txBody>
              <a:bodyPr/>
              <a:lstStyle/>
              <a:p>
                <a:r>
                  <a:rPr lang="en-US">
                    <a:noFill/>
                  </a:rPr>
                  <a:t> </a:t>
                </a:r>
              </a:p>
            </p:txBody>
          </p:sp>
        </mc:Fallback>
      </mc:AlternateContent>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924800" y="58070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228600" y="5715000"/>
            <a:ext cx="7280711" cy="307777"/>
          </a:xfrm>
          <a:prstGeom prst="rect">
            <a:avLst/>
          </a:prstGeom>
          <a:noFill/>
        </p:spPr>
        <p:txBody>
          <a:bodyPr wrap="none" rtlCol="0">
            <a:spAutoFit/>
          </a:bodyPr>
          <a:lstStyle/>
          <a:p>
            <a:r>
              <a:rPr lang="en-US" sz="1400" dirty="0"/>
              <a:t>Adapted from </a:t>
            </a:r>
            <a:r>
              <a:rPr lang="en-US" sz="1400" i="1" dirty="0" smtClean="0"/>
              <a:t>Right Triangle Trigonometry, and Trigonometric Functions: </a:t>
            </a:r>
            <a:r>
              <a:rPr lang="en-US" sz="1400" dirty="0" smtClean="0"/>
              <a:t>Doris </a:t>
            </a:r>
            <a:r>
              <a:rPr lang="en-US" sz="1400" dirty="0" err="1" smtClean="0"/>
              <a:t>Santarone</a:t>
            </a:r>
            <a:r>
              <a:rPr lang="en-US" sz="1400" i="1" dirty="0" smtClean="0"/>
              <a:t> </a:t>
            </a:r>
            <a:endParaRPr lang="en-US" sz="1400" dirty="0"/>
          </a:p>
        </p:txBody>
      </p:sp>
      <p:grpSp>
        <p:nvGrpSpPr>
          <p:cNvPr id="7" name="Group 6"/>
          <p:cNvGrpSpPr/>
          <p:nvPr/>
        </p:nvGrpSpPr>
        <p:grpSpPr>
          <a:xfrm>
            <a:off x="2072005" y="2937340"/>
            <a:ext cx="1971675" cy="1504950"/>
            <a:chOff x="0" y="0"/>
            <a:chExt cx="1971675" cy="1504950"/>
          </a:xfrm>
        </p:grpSpPr>
        <p:sp>
          <p:nvSpPr>
            <p:cNvPr id="8" name="Rectangle 7"/>
            <p:cNvSpPr/>
            <p:nvPr/>
          </p:nvSpPr>
          <p:spPr>
            <a:xfrm>
              <a:off x="0" y="0"/>
              <a:ext cx="1971675" cy="15049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10" name="Group 9"/>
            <p:cNvGrpSpPr/>
            <p:nvPr/>
          </p:nvGrpSpPr>
          <p:grpSpPr>
            <a:xfrm>
              <a:off x="85725" y="85725"/>
              <a:ext cx="1813560" cy="1333500"/>
              <a:chOff x="0" y="0"/>
              <a:chExt cx="1813560" cy="1333500"/>
            </a:xfrm>
          </p:grpSpPr>
          <p:grpSp>
            <p:nvGrpSpPr>
              <p:cNvPr id="12" name="Group 11"/>
              <p:cNvGrpSpPr/>
              <p:nvPr/>
            </p:nvGrpSpPr>
            <p:grpSpPr>
              <a:xfrm>
                <a:off x="0" y="0"/>
                <a:ext cx="1813560" cy="1333500"/>
                <a:chOff x="0" y="0"/>
                <a:chExt cx="1813560" cy="1333500"/>
              </a:xfrm>
            </p:grpSpPr>
            <p:grpSp>
              <p:nvGrpSpPr>
                <p:cNvPr id="14" name="Group 13"/>
                <p:cNvGrpSpPr/>
                <p:nvPr/>
              </p:nvGrpSpPr>
              <p:grpSpPr>
                <a:xfrm>
                  <a:off x="60960" y="205740"/>
                  <a:ext cx="1421892" cy="1127760"/>
                  <a:chOff x="0" y="0"/>
                  <a:chExt cx="1421892" cy="1127760"/>
                </a:xfrm>
              </p:grpSpPr>
              <p:sp>
                <p:nvSpPr>
                  <p:cNvPr id="18" name="Right Triangle 17"/>
                  <p:cNvSpPr>
                    <a:spLocks noChangeAspect="1"/>
                  </p:cNvSpPr>
                  <p:nvPr/>
                </p:nvSpPr>
                <p:spPr>
                  <a:xfrm>
                    <a:off x="205740" y="0"/>
                    <a:ext cx="1216152" cy="914400"/>
                  </a:xfrm>
                  <a:prstGeom prst="rtTriangl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9" name="Text Box 8"/>
                  <p:cNvSpPr txBox="1"/>
                  <p:nvPr/>
                </p:nvSpPr>
                <p:spPr>
                  <a:xfrm>
                    <a:off x="975360" y="704850"/>
                    <a:ext cx="411480" cy="30480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000" b="1">
                        <a:effectLst/>
                        <a:ea typeface="Calibri"/>
                        <a:cs typeface="Times New Roman"/>
                      </a:rPr>
                      <a:t>37</a:t>
                    </a:r>
                    <a:r>
                      <a:rPr lang="en-US" sz="1000" b="1">
                        <a:effectLst/>
                        <a:ea typeface="Calibri"/>
                        <a:cs typeface="Calibri"/>
                      </a:rPr>
                      <a:t>°</a:t>
                    </a:r>
                    <a:endParaRPr lang="en-US" sz="1100">
                      <a:effectLst/>
                      <a:ea typeface="Calibri"/>
                      <a:cs typeface="Times New Roman"/>
                    </a:endParaRPr>
                  </a:p>
                </p:txBody>
              </p:sp>
              <p:sp>
                <p:nvSpPr>
                  <p:cNvPr id="20" name="Text Box 15"/>
                  <p:cNvSpPr txBox="1"/>
                  <p:nvPr/>
                </p:nvSpPr>
                <p:spPr>
                  <a:xfrm>
                    <a:off x="0" y="396240"/>
                    <a:ext cx="254000" cy="24384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000" b="1">
                        <a:effectLst/>
                        <a:ea typeface="Calibri"/>
                        <a:cs typeface="Times New Roman"/>
                      </a:rPr>
                      <a:t>1</a:t>
                    </a:r>
                    <a:endParaRPr lang="en-US" sz="1100">
                      <a:effectLst/>
                      <a:ea typeface="Calibri"/>
                      <a:cs typeface="Times New Roman"/>
                    </a:endParaRPr>
                  </a:p>
                </p:txBody>
              </p:sp>
              <p:sp>
                <p:nvSpPr>
                  <p:cNvPr id="21" name="Text Box 16"/>
                  <p:cNvSpPr txBox="1"/>
                  <p:nvPr/>
                </p:nvSpPr>
                <p:spPr>
                  <a:xfrm>
                    <a:off x="594360" y="883920"/>
                    <a:ext cx="416560" cy="24384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000" b="1">
                        <a:effectLst/>
                        <a:ea typeface="Calibri"/>
                        <a:cs typeface="Times New Roman"/>
                      </a:rPr>
                      <a:t>1.33</a:t>
                    </a:r>
                    <a:endParaRPr lang="en-US" sz="1100">
                      <a:effectLst/>
                      <a:ea typeface="Calibri"/>
                      <a:cs typeface="Times New Roman"/>
                    </a:endParaRPr>
                  </a:p>
                </p:txBody>
              </p:sp>
              <p:sp>
                <p:nvSpPr>
                  <p:cNvPr id="22" name="Text Box 17"/>
                  <p:cNvSpPr txBox="1"/>
                  <p:nvPr/>
                </p:nvSpPr>
                <p:spPr>
                  <a:xfrm>
                    <a:off x="716280" y="243840"/>
                    <a:ext cx="416560" cy="24384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000" b="1">
                        <a:effectLst/>
                        <a:ea typeface="Calibri"/>
                        <a:cs typeface="Times New Roman"/>
                      </a:rPr>
                      <a:t>1.67</a:t>
                    </a:r>
                    <a:endParaRPr lang="en-US" sz="1100">
                      <a:effectLst/>
                      <a:ea typeface="Calibri"/>
                      <a:cs typeface="Times New Roman"/>
                    </a:endParaRPr>
                  </a:p>
                </p:txBody>
              </p:sp>
            </p:grpSp>
            <p:sp>
              <p:nvSpPr>
                <p:cNvPr id="15" name="Text Box 30"/>
                <p:cNvSpPr txBox="1"/>
                <p:nvPr/>
              </p:nvSpPr>
              <p:spPr>
                <a:xfrm>
                  <a:off x="0" y="967740"/>
                  <a:ext cx="367665" cy="22098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C</a:t>
                  </a:r>
                  <a:r>
                    <a:rPr lang="en-US" sz="1100" b="1">
                      <a:effectLst/>
                      <a:latin typeface="Book Antiqua"/>
                      <a:ea typeface="Calibri"/>
                      <a:cs typeface="Times New Roman"/>
                    </a:rPr>
                    <a:t>”</a:t>
                  </a:r>
                  <a:endParaRPr lang="en-US" sz="1100">
                    <a:effectLst/>
                    <a:ea typeface="Calibri"/>
                    <a:cs typeface="Times New Roman"/>
                  </a:endParaRPr>
                </a:p>
              </p:txBody>
            </p:sp>
            <p:sp>
              <p:nvSpPr>
                <p:cNvPr id="16" name="Text Box 31"/>
                <p:cNvSpPr txBox="1"/>
                <p:nvPr/>
              </p:nvSpPr>
              <p:spPr>
                <a:xfrm>
                  <a:off x="137160" y="0"/>
                  <a:ext cx="365760" cy="22098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B</a:t>
                  </a:r>
                  <a:r>
                    <a:rPr lang="en-US" sz="1100" b="1">
                      <a:effectLst/>
                      <a:latin typeface="Book Antiqua"/>
                      <a:ea typeface="Calibri"/>
                      <a:cs typeface="Times New Roman"/>
                    </a:rPr>
                    <a:t>”</a:t>
                  </a:r>
                  <a:endParaRPr lang="en-US" sz="1100">
                    <a:effectLst/>
                    <a:ea typeface="Calibri"/>
                    <a:cs typeface="Times New Roman"/>
                  </a:endParaRPr>
                </a:p>
              </p:txBody>
            </p:sp>
            <p:sp>
              <p:nvSpPr>
                <p:cNvPr id="17" name="Text Box 32"/>
                <p:cNvSpPr txBox="1"/>
                <p:nvPr/>
              </p:nvSpPr>
              <p:spPr>
                <a:xfrm>
                  <a:off x="1432560" y="960120"/>
                  <a:ext cx="381000" cy="22098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A</a:t>
                  </a:r>
                  <a:r>
                    <a:rPr lang="en-US" sz="1100" b="1">
                      <a:effectLst/>
                      <a:latin typeface="Book Antiqua"/>
                      <a:ea typeface="Calibri"/>
                      <a:cs typeface="Times New Roman"/>
                    </a:rPr>
                    <a:t>”</a:t>
                  </a:r>
                  <a:endParaRPr lang="en-US" sz="1100">
                    <a:effectLst/>
                    <a:ea typeface="Calibri"/>
                    <a:cs typeface="Times New Roman"/>
                  </a:endParaRPr>
                </a:p>
              </p:txBody>
            </p:sp>
          </p:grpSp>
          <p:sp>
            <p:nvSpPr>
              <p:cNvPr id="13" name="Rectangle 12"/>
              <p:cNvSpPr/>
              <p:nvPr/>
            </p:nvSpPr>
            <p:spPr>
              <a:xfrm>
                <a:off x="266700" y="1021080"/>
                <a:ext cx="99060" cy="990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grpSp>
    </p:spTree>
    <p:extLst>
      <p:ext uri="{BB962C8B-B14F-4D97-AF65-F5344CB8AC3E}">
        <p14:creationId xmlns:p14="http://schemas.microsoft.com/office/powerpoint/2010/main" val="84014567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609600" y="1143000"/>
            <a:ext cx="8077200" cy="1600200"/>
          </a:xfrm>
        </p:spPr>
        <p:txBody>
          <a:bodyPr/>
          <a:lstStyle/>
          <a:p>
            <a:pPr algn="l"/>
            <a:r>
              <a:rPr lang="en-US" sz="2800" dirty="0">
                <a:solidFill>
                  <a:schemeClr val="tx1"/>
                </a:solidFill>
              </a:rPr>
              <a:t>What did you notice between the three similar triangles?</a:t>
            </a:r>
          </a:p>
          <a:p>
            <a:pPr algn="l"/>
            <a:endParaRPr lang="en-US" sz="2800"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924800" y="58070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228600" y="5715000"/>
            <a:ext cx="7280711" cy="307777"/>
          </a:xfrm>
          <a:prstGeom prst="rect">
            <a:avLst/>
          </a:prstGeom>
          <a:noFill/>
        </p:spPr>
        <p:txBody>
          <a:bodyPr wrap="none" rtlCol="0">
            <a:spAutoFit/>
          </a:bodyPr>
          <a:lstStyle/>
          <a:p>
            <a:r>
              <a:rPr lang="en-US" sz="1400" dirty="0"/>
              <a:t>Adapted from </a:t>
            </a:r>
            <a:r>
              <a:rPr lang="en-US" sz="1400" i="1" dirty="0" smtClean="0"/>
              <a:t>Right Triangle Trigonometry, and Trigonometric Functions: </a:t>
            </a:r>
            <a:r>
              <a:rPr lang="en-US" sz="1400" dirty="0" smtClean="0"/>
              <a:t>Doris </a:t>
            </a:r>
            <a:r>
              <a:rPr lang="en-US" sz="1400" dirty="0" err="1" smtClean="0"/>
              <a:t>Santarone</a:t>
            </a:r>
            <a:r>
              <a:rPr lang="en-US" sz="1400" i="1" dirty="0" smtClean="0"/>
              <a:t> </a:t>
            </a:r>
            <a:endParaRPr lang="en-US" sz="1400" dirty="0"/>
          </a:p>
        </p:txBody>
      </p:sp>
      <p:grpSp>
        <p:nvGrpSpPr>
          <p:cNvPr id="23" name="Group 22"/>
          <p:cNvGrpSpPr/>
          <p:nvPr/>
        </p:nvGrpSpPr>
        <p:grpSpPr>
          <a:xfrm>
            <a:off x="838200" y="1905000"/>
            <a:ext cx="7354776" cy="3625215"/>
            <a:chOff x="386715" y="1916302"/>
            <a:chExt cx="7354776" cy="3625215"/>
          </a:xfrm>
        </p:grpSpPr>
        <p:grpSp>
          <p:nvGrpSpPr>
            <p:cNvPr id="24" name="Group 23"/>
            <p:cNvGrpSpPr/>
            <p:nvPr/>
          </p:nvGrpSpPr>
          <p:grpSpPr>
            <a:xfrm>
              <a:off x="386715" y="1916302"/>
              <a:ext cx="4152900" cy="3219450"/>
              <a:chOff x="0" y="0"/>
              <a:chExt cx="4152900" cy="3219450"/>
            </a:xfrm>
          </p:grpSpPr>
          <p:sp>
            <p:nvSpPr>
              <p:cNvPr id="53" name="Rectangle 52"/>
              <p:cNvSpPr/>
              <p:nvPr/>
            </p:nvSpPr>
            <p:spPr>
              <a:xfrm>
                <a:off x="85725" y="0"/>
                <a:ext cx="4067175" cy="32194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54" name="Group 53"/>
              <p:cNvGrpSpPr/>
              <p:nvPr/>
            </p:nvGrpSpPr>
            <p:grpSpPr>
              <a:xfrm>
                <a:off x="0" y="0"/>
                <a:ext cx="4063365" cy="3154680"/>
                <a:chOff x="-1905" y="0"/>
                <a:chExt cx="4063365" cy="3154680"/>
              </a:xfrm>
            </p:grpSpPr>
            <p:grpSp>
              <p:nvGrpSpPr>
                <p:cNvPr id="55" name="Group 54"/>
                <p:cNvGrpSpPr/>
                <p:nvPr/>
              </p:nvGrpSpPr>
              <p:grpSpPr>
                <a:xfrm>
                  <a:off x="-1905" y="0"/>
                  <a:ext cx="4063365" cy="3154680"/>
                  <a:chOff x="-1905" y="0"/>
                  <a:chExt cx="4063365" cy="3154680"/>
                </a:xfrm>
              </p:grpSpPr>
              <p:grpSp>
                <p:nvGrpSpPr>
                  <p:cNvPr id="57" name="Group 56"/>
                  <p:cNvGrpSpPr/>
                  <p:nvPr/>
                </p:nvGrpSpPr>
                <p:grpSpPr>
                  <a:xfrm>
                    <a:off x="0" y="198120"/>
                    <a:ext cx="3870960" cy="2956560"/>
                    <a:chOff x="0" y="0"/>
                    <a:chExt cx="3870960" cy="2956560"/>
                  </a:xfrm>
                </p:grpSpPr>
                <p:sp>
                  <p:nvSpPr>
                    <p:cNvPr id="61" name="Right Triangle 60"/>
                    <p:cNvSpPr/>
                    <p:nvPr/>
                  </p:nvSpPr>
                  <p:spPr>
                    <a:xfrm>
                      <a:off x="213360" y="0"/>
                      <a:ext cx="3657600" cy="2743200"/>
                    </a:xfrm>
                    <a:prstGeom prst="rtTriangl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62" name="Text Box 6"/>
                    <p:cNvSpPr txBox="1"/>
                    <p:nvPr/>
                  </p:nvSpPr>
                  <p:spPr>
                    <a:xfrm>
                      <a:off x="3421380" y="2522220"/>
                      <a:ext cx="411480" cy="30480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000" b="1">
                          <a:effectLst/>
                          <a:ea typeface="Calibri"/>
                          <a:cs typeface="Times New Roman"/>
                        </a:rPr>
                        <a:t>37</a:t>
                      </a:r>
                      <a:r>
                        <a:rPr lang="en-US" sz="1000" b="1">
                          <a:effectLst/>
                          <a:ea typeface="Calibri"/>
                          <a:cs typeface="Calibri"/>
                        </a:rPr>
                        <a:t>°</a:t>
                      </a:r>
                      <a:endParaRPr lang="en-US" sz="1100">
                        <a:effectLst/>
                        <a:ea typeface="Calibri"/>
                        <a:cs typeface="Times New Roman"/>
                      </a:endParaRPr>
                    </a:p>
                  </p:txBody>
                </p:sp>
                <p:sp>
                  <p:nvSpPr>
                    <p:cNvPr id="63" name="Text Box 9"/>
                    <p:cNvSpPr txBox="1"/>
                    <p:nvPr/>
                  </p:nvSpPr>
                  <p:spPr>
                    <a:xfrm>
                      <a:off x="0" y="1280160"/>
                      <a:ext cx="254000" cy="24384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000" b="1">
                          <a:effectLst/>
                          <a:ea typeface="Calibri"/>
                          <a:cs typeface="Times New Roman"/>
                        </a:rPr>
                        <a:t>3</a:t>
                      </a:r>
                      <a:endParaRPr lang="en-US" sz="1100">
                        <a:effectLst/>
                        <a:ea typeface="Calibri"/>
                        <a:cs typeface="Times New Roman"/>
                      </a:endParaRPr>
                    </a:p>
                  </p:txBody>
                </p:sp>
                <p:sp>
                  <p:nvSpPr>
                    <p:cNvPr id="64" name="Text Box 10"/>
                    <p:cNvSpPr txBox="1"/>
                    <p:nvPr/>
                  </p:nvSpPr>
                  <p:spPr>
                    <a:xfrm>
                      <a:off x="1661160" y="2712720"/>
                      <a:ext cx="254000" cy="24384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000" b="1">
                          <a:effectLst/>
                          <a:ea typeface="Calibri"/>
                          <a:cs typeface="Times New Roman"/>
                        </a:rPr>
                        <a:t>4</a:t>
                      </a:r>
                      <a:endParaRPr lang="en-US" sz="1100">
                        <a:effectLst/>
                        <a:ea typeface="Calibri"/>
                        <a:cs typeface="Times New Roman"/>
                      </a:endParaRPr>
                    </a:p>
                  </p:txBody>
                </p:sp>
                <p:sp>
                  <p:nvSpPr>
                    <p:cNvPr id="65" name="Text Box 11"/>
                    <p:cNvSpPr txBox="1"/>
                    <p:nvPr/>
                  </p:nvSpPr>
                  <p:spPr>
                    <a:xfrm>
                      <a:off x="1844040" y="1051560"/>
                      <a:ext cx="254000" cy="24384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000" b="1">
                          <a:effectLst/>
                          <a:ea typeface="Calibri"/>
                          <a:cs typeface="Times New Roman"/>
                        </a:rPr>
                        <a:t>5</a:t>
                      </a:r>
                      <a:endParaRPr lang="en-US" sz="1100">
                        <a:effectLst/>
                        <a:ea typeface="Calibri"/>
                        <a:cs typeface="Times New Roman"/>
                      </a:endParaRPr>
                    </a:p>
                  </p:txBody>
                </p:sp>
              </p:grpSp>
              <p:sp>
                <p:nvSpPr>
                  <p:cNvPr id="58" name="Text Box 24"/>
                  <p:cNvSpPr txBox="1"/>
                  <p:nvPr/>
                </p:nvSpPr>
                <p:spPr>
                  <a:xfrm>
                    <a:off x="-1905" y="2804160"/>
                    <a:ext cx="259080" cy="291464"/>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C</a:t>
                    </a:r>
                    <a:endParaRPr lang="en-US" sz="1100">
                      <a:effectLst/>
                      <a:ea typeface="Calibri"/>
                      <a:cs typeface="Times New Roman"/>
                    </a:endParaRPr>
                  </a:p>
                </p:txBody>
              </p:sp>
              <p:sp>
                <p:nvSpPr>
                  <p:cNvPr id="59" name="Text Box 25"/>
                  <p:cNvSpPr txBox="1"/>
                  <p:nvPr/>
                </p:nvSpPr>
                <p:spPr>
                  <a:xfrm>
                    <a:off x="83820" y="0"/>
                    <a:ext cx="259080" cy="22098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B</a:t>
                    </a:r>
                    <a:endParaRPr lang="en-US" sz="1100">
                      <a:effectLst/>
                      <a:ea typeface="Calibri"/>
                      <a:cs typeface="Times New Roman"/>
                    </a:endParaRPr>
                  </a:p>
                </p:txBody>
              </p:sp>
              <p:sp>
                <p:nvSpPr>
                  <p:cNvPr id="60" name="Text Box 26"/>
                  <p:cNvSpPr txBox="1"/>
                  <p:nvPr/>
                </p:nvSpPr>
                <p:spPr>
                  <a:xfrm>
                    <a:off x="3802380" y="2804159"/>
                    <a:ext cx="259080" cy="29146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A</a:t>
                    </a:r>
                    <a:endParaRPr lang="en-US" sz="1100">
                      <a:effectLst/>
                      <a:ea typeface="Calibri"/>
                      <a:cs typeface="Times New Roman"/>
                    </a:endParaRPr>
                  </a:p>
                </p:txBody>
              </p:sp>
            </p:grpSp>
            <p:sp>
              <p:nvSpPr>
                <p:cNvPr id="56" name="Rectangle 55"/>
                <p:cNvSpPr/>
                <p:nvPr/>
              </p:nvSpPr>
              <p:spPr>
                <a:xfrm>
                  <a:off x="213360" y="2842260"/>
                  <a:ext cx="99060" cy="990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grpSp>
        <p:grpSp>
          <p:nvGrpSpPr>
            <p:cNvPr id="25" name="Group 24"/>
            <p:cNvGrpSpPr/>
            <p:nvPr/>
          </p:nvGrpSpPr>
          <p:grpSpPr>
            <a:xfrm>
              <a:off x="5179266" y="1928631"/>
              <a:ext cx="2562225" cy="1943100"/>
              <a:chOff x="0" y="0"/>
              <a:chExt cx="2562225" cy="1943100"/>
            </a:xfrm>
          </p:grpSpPr>
          <p:sp>
            <p:nvSpPr>
              <p:cNvPr id="40" name="Rectangle 39"/>
              <p:cNvSpPr/>
              <p:nvPr/>
            </p:nvSpPr>
            <p:spPr>
              <a:xfrm>
                <a:off x="0" y="0"/>
                <a:ext cx="2562225" cy="19431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41" name="Group 40"/>
              <p:cNvGrpSpPr/>
              <p:nvPr/>
            </p:nvGrpSpPr>
            <p:grpSpPr>
              <a:xfrm>
                <a:off x="104775" y="95250"/>
                <a:ext cx="2377440" cy="1775460"/>
                <a:chOff x="0" y="0"/>
                <a:chExt cx="2377440" cy="1775460"/>
              </a:xfrm>
            </p:grpSpPr>
            <p:grpSp>
              <p:nvGrpSpPr>
                <p:cNvPr id="42" name="Group 41"/>
                <p:cNvGrpSpPr/>
                <p:nvPr/>
              </p:nvGrpSpPr>
              <p:grpSpPr>
                <a:xfrm>
                  <a:off x="0" y="0"/>
                  <a:ext cx="2377440" cy="1775460"/>
                  <a:chOff x="0" y="0"/>
                  <a:chExt cx="2377440" cy="1775460"/>
                </a:xfrm>
              </p:grpSpPr>
              <p:grpSp>
                <p:nvGrpSpPr>
                  <p:cNvPr id="44" name="Group 43"/>
                  <p:cNvGrpSpPr/>
                  <p:nvPr/>
                </p:nvGrpSpPr>
                <p:grpSpPr>
                  <a:xfrm>
                    <a:off x="0" y="198120"/>
                    <a:ext cx="2118360" cy="1577340"/>
                    <a:chOff x="0" y="0"/>
                    <a:chExt cx="2118360" cy="1577340"/>
                  </a:xfrm>
                </p:grpSpPr>
                <p:sp>
                  <p:nvSpPr>
                    <p:cNvPr id="48" name="Right Triangle 47"/>
                    <p:cNvSpPr>
                      <a:spLocks noChangeAspect="1"/>
                    </p:cNvSpPr>
                    <p:nvPr/>
                  </p:nvSpPr>
                  <p:spPr>
                    <a:xfrm>
                      <a:off x="289560" y="0"/>
                      <a:ext cx="1828800" cy="1371600"/>
                    </a:xfrm>
                    <a:prstGeom prst="rtTriangl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49" name="Text Box 7"/>
                    <p:cNvSpPr txBox="1"/>
                    <p:nvPr/>
                  </p:nvSpPr>
                  <p:spPr>
                    <a:xfrm>
                      <a:off x="1676400" y="1160145"/>
                      <a:ext cx="411480" cy="30480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000" b="1">
                          <a:effectLst/>
                          <a:ea typeface="Calibri"/>
                          <a:cs typeface="Times New Roman"/>
                        </a:rPr>
                        <a:t>37</a:t>
                      </a:r>
                      <a:r>
                        <a:rPr lang="en-US" sz="1000" b="1">
                          <a:effectLst/>
                          <a:ea typeface="Calibri"/>
                          <a:cs typeface="Calibri"/>
                        </a:rPr>
                        <a:t>°</a:t>
                      </a:r>
                      <a:endParaRPr lang="en-US" sz="1100">
                        <a:effectLst/>
                        <a:ea typeface="Calibri"/>
                        <a:cs typeface="Times New Roman"/>
                      </a:endParaRPr>
                    </a:p>
                  </p:txBody>
                </p:sp>
                <p:sp>
                  <p:nvSpPr>
                    <p:cNvPr id="50" name="Text Box 12"/>
                    <p:cNvSpPr txBox="1"/>
                    <p:nvPr/>
                  </p:nvSpPr>
                  <p:spPr>
                    <a:xfrm>
                      <a:off x="0" y="594360"/>
                      <a:ext cx="352425" cy="24384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000" b="1">
                          <a:effectLst/>
                          <a:ea typeface="Calibri"/>
                          <a:cs typeface="Times New Roman"/>
                        </a:rPr>
                        <a:t>1.5</a:t>
                      </a:r>
                      <a:endParaRPr lang="en-US" sz="1100">
                        <a:effectLst/>
                        <a:ea typeface="Calibri"/>
                        <a:cs typeface="Times New Roman"/>
                      </a:endParaRPr>
                    </a:p>
                  </p:txBody>
                </p:sp>
                <p:sp>
                  <p:nvSpPr>
                    <p:cNvPr id="51" name="Text Box 13"/>
                    <p:cNvSpPr txBox="1"/>
                    <p:nvPr/>
                  </p:nvSpPr>
                  <p:spPr>
                    <a:xfrm>
                      <a:off x="1059180" y="1333500"/>
                      <a:ext cx="254000" cy="24384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000" b="1">
                          <a:effectLst/>
                          <a:ea typeface="Calibri"/>
                          <a:cs typeface="Times New Roman"/>
                        </a:rPr>
                        <a:t>2</a:t>
                      </a:r>
                      <a:endParaRPr lang="en-US" sz="1100">
                        <a:effectLst/>
                        <a:ea typeface="Calibri"/>
                        <a:cs typeface="Times New Roman"/>
                      </a:endParaRPr>
                    </a:p>
                  </p:txBody>
                </p:sp>
                <p:sp>
                  <p:nvSpPr>
                    <p:cNvPr id="52" name="Text Box 14"/>
                    <p:cNvSpPr txBox="1"/>
                    <p:nvPr/>
                  </p:nvSpPr>
                  <p:spPr>
                    <a:xfrm>
                      <a:off x="1104900" y="449580"/>
                      <a:ext cx="352425" cy="24384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000" b="1">
                          <a:effectLst/>
                          <a:ea typeface="Calibri"/>
                          <a:cs typeface="Times New Roman"/>
                        </a:rPr>
                        <a:t>2.5</a:t>
                      </a:r>
                      <a:endParaRPr lang="en-US" sz="1100">
                        <a:effectLst/>
                        <a:ea typeface="Calibri"/>
                        <a:cs typeface="Times New Roman"/>
                      </a:endParaRPr>
                    </a:p>
                  </p:txBody>
                </p:sp>
              </p:grpSp>
              <p:sp>
                <p:nvSpPr>
                  <p:cNvPr id="45" name="Text Box 27"/>
                  <p:cNvSpPr txBox="1"/>
                  <p:nvPr/>
                </p:nvSpPr>
                <p:spPr>
                  <a:xfrm>
                    <a:off x="38100" y="1424940"/>
                    <a:ext cx="335280" cy="22098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C</a:t>
                    </a:r>
                    <a:r>
                      <a:rPr lang="en-US" sz="1100" b="1">
                        <a:effectLst/>
                        <a:latin typeface="Book Antiqua"/>
                        <a:ea typeface="Calibri"/>
                        <a:cs typeface="Times New Roman"/>
                      </a:rPr>
                      <a:t>’</a:t>
                    </a:r>
                    <a:endParaRPr lang="en-US" sz="1100">
                      <a:effectLst/>
                      <a:ea typeface="Calibri"/>
                      <a:cs typeface="Times New Roman"/>
                    </a:endParaRPr>
                  </a:p>
                </p:txBody>
              </p:sp>
              <p:sp>
                <p:nvSpPr>
                  <p:cNvPr id="46" name="Text Box 28"/>
                  <p:cNvSpPr txBox="1"/>
                  <p:nvPr/>
                </p:nvSpPr>
                <p:spPr>
                  <a:xfrm>
                    <a:off x="160020" y="0"/>
                    <a:ext cx="327660" cy="22098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B</a:t>
                    </a:r>
                    <a:r>
                      <a:rPr lang="en-US" sz="1100" b="1">
                        <a:effectLst/>
                        <a:latin typeface="Book Antiqua"/>
                        <a:ea typeface="Calibri"/>
                        <a:cs typeface="Times New Roman"/>
                      </a:rPr>
                      <a:t>’</a:t>
                    </a:r>
                    <a:endParaRPr lang="en-US" sz="1100">
                      <a:effectLst/>
                      <a:ea typeface="Calibri"/>
                      <a:cs typeface="Times New Roman"/>
                    </a:endParaRPr>
                  </a:p>
                </p:txBody>
              </p:sp>
              <p:sp>
                <p:nvSpPr>
                  <p:cNvPr id="47" name="Text Box 29"/>
                  <p:cNvSpPr txBox="1"/>
                  <p:nvPr/>
                </p:nvSpPr>
                <p:spPr>
                  <a:xfrm>
                    <a:off x="2057400" y="1432559"/>
                    <a:ext cx="320040" cy="28384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A</a:t>
                    </a:r>
                    <a:r>
                      <a:rPr lang="en-US" sz="1100" b="1">
                        <a:effectLst/>
                        <a:latin typeface="Book Antiqua"/>
                        <a:ea typeface="Calibri"/>
                        <a:cs typeface="Times New Roman"/>
                      </a:rPr>
                      <a:t>’</a:t>
                    </a:r>
                    <a:endParaRPr lang="en-US" sz="1100">
                      <a:effectLst/>
                      <a:ea typeface="Calibri"/>
                      <a:cs typeface="Times New Roman"/>
                    </a:endParaRPr>
                  </a:p>
                </p:txBody>
              </p:sp>
            </p:grpSp>
            <p:sp>
              <p:nvSpPr>
                <p:cNvPr id="43" name="Rectangle 42"/>
                <p:cNvSpPr/>
                <p:nvPr/>
              </p:nvSpPr>
              <p:spPr>
                <a:xfrm>
                  <a:off x="289560" y="1470660"/>
                  <a:ext cx="99060" cy="990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grpSp>
        <p:grpSp>
          <p:nvGrpSpPr>
            <p:cNvPr id="26" name="Group 25"/>
            <p:cNvGrpSpPr/>
            <p:nvPr/>
          </p:nvGrpSpPr>
          <p:grpSpPr>
            <a:xfrm>
              <a:off x="5769816" y="4036567"/>
              <a:ext cx="1971675" cy="1504950"/>
              <a:chOff x="0" y="0"/>
              <a:chExt cx="1971675" cy="1504950"/>
            </a:xfrm>
          </p:grpSpPr>
          <p:sp>
            <p:nvSpPr>
              <p:cNvPr id="27" name="Rectangle 26"/>
              <p:cNvSpPr/>
              <p:nvPr/>
            </p:nvSpPr>
            <p:spPr>
              <a:xfrm>
                <a:off x="0" y="0"/>
                <a:ext cx="1971675" cy="15049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28" name="Group 27"/>
              <p:cNvGrpSpPr/>
              <p:nvPr/>
            </p:nvGrpSpPr>
            <p:grpSpPr>
              <a:xfrm>
                <a:off x="85725" y="85725"/>
                <a:ext cx="1813560" cy="1333500"/>
                <a:chOff x="0" y="0"/>
                <a:chExt cx="1813560" cy="1333500"/>
              </a:xfrm>
            </p:grpSpPr>
            <p:grpSp>
              <p:nvGrpSpPr>
                <p:cNvPr id="29" name="Group 28"/>
                <p:cNvGrpSpPr/>
                <p:nvPr/>
              </p:nvGrpSpPr>
              <p:grpSpPr>
                <a:xfrm>
                  <a:off x="0" y="0"/>
                  <a:ext cx="1813560" cy="1333500"/>
                  <a:chOff x="0" y="0"/>
                  <a:chExt cx="1813560" cy="1333500"/>
                </a:xfrm>
              </p:grpSpPr>
              <p:grpSp>
                <p:nvGrpSpPr>
                  <p:cNvPr id="31" name="Group 30"/>
                  <p:cNvGrpSpPr/>
                  <p:nvPr/>
                </p:nvGrpSpPr>
                <p:grpSpPr>
                  <a:xfrm>
                    <a:off x="60960" y="205740"/>
                    <a:ext cx="1421892" cy="1127760"/>
                    <a:chOff x="0" y="0"/>
                    <a:chExt cx="1421892" cy="1127760"/>
                  </a:xfrm>
                </p:grpSpPr>
                <p:sp>
                  <p:nvSpPr>
                    <p:cNvPr id="35" name="Right Triangle 34"/>
                    <p:cNvSpPr>
                      <a:spLocks noChangeAspect="1"/>
                    </p:cNvSpPr>
                    <p:nvPr/>
                  </p:nvSpPr>
                  <p:spPr>
                    <a:xfrm>
                      <a:off x="205740" y="0"/>
                      <a:ext cx="1216152" cy="914400"/>
                    </a:xfrm>
                    <a:prstGeom prst="rtTriangl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6" name="Text Box 8"/>
                    <p:cNvSpPr txBox="1"/>
                    <p:nvPr/>
                  </p:nvSpPr>
                  <p:spPr>
                    <a:xfrm>
                      <a:off x="975360" y="704850"/>
                      <a:ext cx="411480" cy="30480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000" b="1">
                          <a:effectLst/>
                          <a:ea typeface="Calibri"/>
                          <a:cs typeface="Times New Roman"/>
                        </a:rPr>
                        <a:t>37</a:t>
                      </a:r>
                      <a:r>
                        <a:rPr lang="en-US" sz="1000" b="1">
                          <a:effectLst/>
                          <a:ea typeface="Calibri"/>
                          <a:cs typeface="Calibri"/>
                        </a:rPr>
                        <a:t>°</a:t>
                      </a:r>
                      <a:endParaRPr lang="en-US" sz="1100">
                        <a:effectLst/>
                        <a:ea typeface="Calibri"/>
                        <a:cs typeface="Times New Roman"/>
                      </a:endParaRPr>
                    </a:p>
                  </p:txBody>
                </p:sp>
                <p:sp>
                  <p:nvSpPr>
                    <p:cNvPr id="37" name="Text Box 15"/>
                    <p:cNvSpPr txBox="1"/>
                    <p:nvPr/>
                  </p:nvSpPr>
                  <p:spPr>
                    <a:xfrm>
                      <a:off x="0" y="396240"/>
                      <a:ext cx="254000" cy="24384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000" b="1">
                          <a:effectLst/>
                          <a:ea typeface="Calibri"/>
                          <a:cs typeface="Times New Roman"/>
                        </a:rPr>
                        <a:t>1</a:t>
                      </a:r>
                      <a:endParaRPr lang="en-US" sz="1100">
                        <a:effectLst/>
                        <a:ea typeface="Calibri"/>
                        <a:cs typeface="Times New Roman"/>
                      </a:endParaRPr>
                    </a:p>
                  </p:txBody>
                </p:sp>
                <p:sp>
                  <p:nvSpPr>
                    <p:cNvPr id="38" name="Text Box 16"/>
                    <p:cNvSpPr txBox="1"/>
                    <p:nvPr/>
                  </p:nvSpPr>
                  <p:spPr>
                    <a:xfrm>
                      <a:off x="594360" y="883920"/>
                      <a:ext cx="416560" cy="24384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000" b="1">
                          <a:effectLst/>
                          <a:ea typeface="Calibri"/>
                          <a:cs typeface="Times New Roman"/>
                        </a:rPr>
                        <a:t>1.33</a:t>
                      </a:r>
                      <a:endParaRPr lang="en-US" sz="1100">
                        <a:effectLst/>
                        <a:ea typeface="Calibri"/>
                        <a:cs typeface="Times New Roman"/>
                      </a:endParaRPr>
                    </a:p>
                  </p:txBody>
                </p:sp>
                <p:sp>
                  <p:nvSpPr>
                    <p:cNvPr id="39" name="Text Box 17"/>
                    <p:cNvSpPr txBox="1"/>
                    <p:nvPr/>
                  </p:nvSpPr>
                  <p:spPr>
                    <a:xfrm>
                      <a:off x="716280" y="243840"/>
                      <a:ext cx="416560" cy="24384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000" b="1">
                          <a:effectLst/>
                          <a:ea typeface="Calibri"/>
                          <a:cs typeface="Times New Roman"/>
                        </a:rPr>
                        <a:t>1.67</a:t>
                      </a:r>
                      <a:endParaRPr lang="en-US" sz="1100">
                        <a:effectLst/>
                        <a:ea typeface="Calibri"/>
                        <a:cs typeface="Times New Roman"/>
                      </a:endParaRPr>
                    </a:p>
                  </p:txBody>
                </p:sp>
              </p:grpSp>
              <p:sp>
                <p:nvSpPr>
                  <p:cNvPr id="32" name="Text Box 30"/>
                  <p:cNvSpPr txBox="1"/>
                  <p:nvPr/>
                </p:nvSpPr>
                <p:spPr>
                  <a:xfrm>
                    <a:off x="0" y="967740"/>
                    <a:ext cx="367665" cy="22098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C</a:t>
                    </a:r>
                    <a:r>
                      <a:rPr lang="en-US" sz="1100" b="1">
                        <a:effectLst/>
                        <a:latin typeface="Book Antiqua"/>
                        <a:ea typeface="Calibri"/>
                        <a:cs typeface="Times New Roman"/>
                      </a:rPr>
                      <a:t>”</a:t>
                    </a:r>
                    <a:endParaRPr lang="en-US" sz="1100">
                      <a:effectLst/>
                      <a:ea typeface="Calibri"/>
                      <a:cs typeface="Times New Roman"/>
                    </a:endParaRPr>
                  </a:p>
                </p:txBody>
              </p:sp>
              <p:sp>
                <p:nvSpPr>
                  <p:cNvPr id="33" name="Text Box 31"/>
                  <p:cNvSpPr txBox="1"/>
                  <p:nvPr/>
                </p:nvSpPr>
                <p:spPr>
                  <a:xfrm>
                    <a:off x="137160" y="0"/>
                    <a:ext cx="365760" cy="22098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B</a:t>
                    </a:r>
                    <a:r>
                      <a:rPr lang="en-US" sz="1100" b="1">
                        <a:effectLst/>
                        <a:latin typeface="Book Antiqua"/>
                        <a:ea typeface="Calibri"/>
                        <a:cs typeface="Times New Roman"/>
                      </a:rPr>
                      <a:t>”</a:t>
                    </a:r>
                    <a:endParaRPr lang="en-US" sz="1100">
                      <a:effectLst/>
                      <a:ea typeface="Calibri"/>
                      <a:cs typeface="Times New Roman"/>
                    </a:endParaRPr>
                  </a:p>
                </p:txBody>
              </p:sp>
              <p:sp>
                <p:nvSpPr>
                  <p:cNvPr id="34" name="Text Box 32"/>
                  <p:cNvSpPr txBox="1"/>
                  <p:nvPr/>
                </p:nvSpPr>
                <p:spPr>
                  <a:xfrm>
                    <a:off x="1432560" y="960120"/>
                    <a:ext cx="381000" cy="22098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A</a:t>
                    </a:r>
                    <a:r>
                      <a:rPr lang="en-US" sz="1100" b="1">
                        <a:effectLst/>
                        <a:latin typeface="Book Antiqua"/>
                        <a:ea typeface="Calibri"/>
                        <a:cs typeface="Times New Roman"/>
                      </a:rPr>
                      <a:t>”</a:t>
                    </a:r>
                    <a:endParaRPr lang="en-US" sz="1100">
                      <a:effectLst/>
                      <a:ea typeface="Calibri"/>
                      <a:cs typeface="Times New Roman"/>
                    </a:endParaRPr>
                  </a:p>
                </p:txBody>
              </p:sp>
            </p:grpSp>
            <p:sp>
              <p:nvSpPr>
                <p:cNvPr id="30" name="Rectangle 29"/>
                <p:cNvSpPr/>
                <p:nvPr/>
              </p:nvSpPr>
              <p:spPr>
                <a:xfrm>
                  <a:off x="266700" y="1021080"/>
                  <a:ext cx="99060" cy="990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grpSp>
      </p:grpSp>
    </p:spTree>
    <p:extLst>
      <p:ext uri="{BB962C8B-B14F-4D97-AF65-F5344CB8AC3E}">
        <p14:creationId xmlns:p14="http://schemas.microsoft.com/office/powerpoint/2010/main" val="208291234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mc:AlternateContent xmlns:mc="http://schemas.openxmlformats.org/markup-compatibility/2006" xmlns:a14="http://schemas.microsoft.com/office/drawing/2010/main">
        <mc:Choice Requires="a14">
          <p:sp>
            <p:nvSpPr>
              <p:cNvPr id="3" name="Subtitle 2"/>
              <p:cNvSpPr>
                <a:spLocks noGrp="1"/>
              </p:cNvSpPr>
              <p:nvPr>
                <p:ph type="subTitle" idx="1"/>
              </p:nvPr>
            </p:nvSpPr>
            <p:spPr>
              <a:xfrm>
                <a:off x="609600" y="1143000"/>
                <a:ext cx="8077200" cy="4572000"/>
              </a:xfrm>
            </p:spPr>
            <p:txBody>
              <a:bodyPr/>
              <a:lstStyle/>
              <a:p>
                <a:pPr algn="l"/>
                <a:r>
                  <a:rPr lang="en-US" sz="2800" dirty="0">
                    <a:solidFill>
                      <a:schemeClr val="tx1"/>
                    </a:solidFill>
                  </a:rPr>
                  <a:t>Use a calculator and find the following:</a:t>
                </a:r>
              </a:p>
              <a:p>
                <a:pPr algn="l"/>
                <a:endParaRPr lang="en-US" sz="2800" dirty="0">
                  <a:solidFill>
                    <a:schemeClr val="tx1"/>
                  </a:solidFill>
                </a:endParaRPr>
              </a:p>
              <a:p>
                <a14:m>
                  <m:oMath xmlns:m="http://schemas.openxmlformats.org/officeDocument/2006/math">
                    <m:func>
                      <m:funcPr>
                        <m:ctrlPr>
                          <a:rPr lang="en-US" sz="2800" i="1">
                            <a:solidFill>
                              <a:schemeClr val="tx1"/>
                            </a:solidFill>
                            <a:latin typeface="Cambria Math"/>
                          </a:rPr>
                        </m:ctrlPr>
                      </m:funcPr>
                      <m:fName>
                        <m:r>
                          <m:rPr>
                            <m:sty m:val="p"/>
                          </m:rPr>
                          <a:rPr lang="en-US" sz="2800">
                            <a:solidFill>
                              <a:schemeClr val="tx1"/>
                            </a:solidFill>
                            <a:latin typeface="Cambria Math"/>
                          </a:rPr>
                          <m:t>sin</m:t>
                        </m:r>
                      </m:fName>
                      <m:e>
                        <m:r>
                          <a:rPr lang="en-US" sz="2800" i="1">
                            <a:solidFill>
                              <a:schemeClr val="tx1"/>
                            </a:solidFill>
                            <a:latin typeface="Cambria Math"/>
                          </a:rPr>
                          <m:t>37</m:t>
                        </m:r>
                      </m:e>
                    </m:func>
                  </m:oMath>
                </a14:m>
                <a:r>
                  <a:rPr lang="en-US" sz="2800" dirty="0">
                    <a:solidFill>
                      <a:schemeClr val="tx1"/>
                    </a:solidFill>
                  </a:rPr>
                  <a:t> </a:t>
                </a:r>
              </a:p>
              <a:p>
                <a:endParaRPr lang="en-US" sz="1400" dirty="0">
                  <a:solidFill>
                    <a:schemeClr val="tx1"/>
                  </a:solidFill>
                </a:endParaRPr>
              </a:p>
              <a:p>
                <a:pPr/>
                <a14:m>
                  <m:oMathPara xmlns:m="http://schemas.openxmlformats.org/officeDocument/2006/math">
                    <m:oMathParaPr>
                      <m:jc m:val="centerGroup"/>
                    </m:oMathParaPr>
                    <m:oMath xmlns:m="http://schemas.openxmlformats.org/officeDocument/2006/math">
                      <m:func>
                        <m:funcPr>
                          <m:ctrlPr>
                            <a:rPr lang="en-US" sz="2800" i="1">
                              <a:solidFill>
                                <a:schemeClr val="tx1"/>
                              </a:solidFill>
                              <a:latin typeface="Cambria Math"/>
                            </a:rPr>
                          </m:ctrlPr>
                        </m:funcPr>
                        <m:fName>
                          <m:r>
                            <m:rPr>
                              <m:sty m:val="p"/>
                            </m:rPr>
                            <a:rPr lang="en-US" sz="2800">
                              <a:solidFill>
                                <a:schemeClr val="tx1"/>
                              </a:solidFill>
                              <a:latin typeface="Cambria Math"/>
                            </a:rPr>
                            <m:t>cos</m:t>
                          </m:r>
                        </m:fName>
                        <m:e>
                          <m:r>
                            <a:rPr lang="en-US" sz="2800" i="1">
                              <a:solidFill>
                                <a:schemeClr val="tx1"/>
                              </a:solidFill>
                              <a:latin typeface="Cambria Math"/>
                            </a:rPr>
                            <m:t>37</m:t>
                          </m:r>
                        </m:e>
                      </m:func>
                    </m:oMath>
                  </m:oMathPara>
                </a14:m>
                <a:endParaRPr lang="en-US" sz="2800" i="1" dirty="0">
                  <a:solidFill>
                    <a:schemeClr val="tx1"/>
                  </a:solidFill>
                  <a:latin typeface="Cambria Math"/>
                </a:endParaRPr>
              </a:p>
              <a:p>
                <a:endParaRPr lang="en-US" sz="1400" dirty="0">
                  <a:solidFill>
                    <a:schemeClr val="tx1"/>
                  </a:solidFill>
                </a:endParaRPr>
              </a:p>
              <a:p>
                <a:pPr algn="l"/>
                <a14:m>
                  <m:oMathPara xmlns:m="http://schemas.openxmlformats.org/officeDocument/2006/math">
                    <m:oMathParaPr>
                      <m:jc m:val="centerGroup"/>
                    </m:oMathParaPr>
                    <m:oMath xmlns:m="http://schemas.openxmlformats.org/officeDocument/2006/math">
                      <m:func>
                        <m:funcPr>
                          <m:ctrlPr>
                            <a:rPr lang="en-US" sz="2800" i="1">
                              <a:solidFill>
                                <a:schemeClr val="tx1"/>
                              </a:solidFill>
                              <a:latin typeface="Cambria Math"/>
                            </a:rPr>
                          </m:ctrlPr>
                        </m:funcPr>
                        <m:fName>
                          <m:r>
                            <m:rPr>
                              <m:sty m:val="p"/>
                            </m:rPr>
                            <a:rPr lang="en-US" sz="2800">
                              <a:solidFill>
                                <a:schemeClr val="tx1"/>
                              </a:solidFill>
                              <a:latin typeface="Cambria Math"/>
                            </a:rPr>
                            <m:t>tan</m:t>
                          </m:r>
                        </m:fName>
                        <m:e>
                          <m:r>
                            <a:rPr lang="en-US" sz="2800" i="1">
                              <a:solidFill>
                                <a:schemeClr val="tx1"/>
                              </a:solidFill>
                              <a:latin typeface="Cambria Math"/>
                            </a:rPr>
                            <m:t>37</m:t>
                          </m:r>
                        </m:e>
                      </m:func>
                    </m:oMath>
                  </m:oMathPara>
                </a14:m>
                <a:endParaRPr lang="en-US" sz="2800" dirty="0">
                  <a:solidFill>
                    <a:schemeClr val="tx1"/>
                  </a:solidFill>
                </a:endParaRPr>
              </a:p>
              <a:p>
                <a:pPr algn="l"/>
                <a:endParaRPr lang="en-US" sz="1600" dirty="0">
                  <a:solidFill>
                    <a:schemeClr val="tx1"/>
                  </a:solidFill>
                </a:endParaRPr>
              </a:p>
              <a:p>
                <a:pPr algn="l"/>
                <a:endParaRPr lang="en-US" sz="2800" dirty="0">
                  <a:solidFill>
                    <a:schemeClr val="tx1"/>
                  </a:solidFill>
                </a:endParaRPr>
              </a:p>
            </p:txBody>
          </p:sp>
        </mc:Choice>
        <mc:Fallback xmlns="">
          <p:sp>
            <p:nvSpPr>
              <p:cNvPr id="3" name="Subtitle 2"/>
              <p:cNvSpPr>
                <a:spLocks noGrp="1" noRot="1" noChangeAspect="1" noMove="1" noResize="1" noEditPoints="1" noAdjustHandles="1" noChangeArrowheads="1" noChangeShapeType="1" noTextEdit="1"/>
              </p:cNvSpPr>
              <p:nvPr>
                <p:ph type="subTitle" idx="1"/>
              </p:nvPr>
            </p:nvSpPr>
            <p:spPr>
              <a:xfrm>
                <a:off x="609600" y="1143000"/>
                <a:ext cx="8077200" cy="4572000"/>
              </a:xfrm>
              <a:blipFill rotWithShape="1">
                <a:blip r:embed="rId3"/>
                <a:stretch>
                  <a:fillRect l="-1509" t="-1333"/>
                </a:stretch>
              </a:blipFill>
            </p:spPr>
            <p:txBody>
              <a:bodyPr/>
              <a:lstStyle/>
              <a:p>
                <a:r>
                  <a:rPr lang="en-US">
                    <a:noFill/>
                  </a:rPr>
                  <a:t> </a:t>
                </a:r>
              </a:p>
            </p:txBody>
          </p:sp>
        </mc:Fallback>
      </mc:AlternateContent>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924800" y="58070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228600" y="5715000"/>
            <a:ext cx="7280711" cy="307777"/>
          </a:xfrm>
          <a:prstGeom prst="rect">
            <a:avLst/>
          </a:prstGeom>
          <a:noFill/>
        </p:spPr>
        <p:txBody>
          <a:bodyPr wrap="none" rtlCol="0">
            <a:spAutoFit/>
          </a:bodyPr>
          <a:lstStyle/>
          <a:p>
            <a:r>
              <a:rPr lang="en-US" sz="1400" dirty="0"/>
              <a:t>Adapted from </a:t>
            </a:r>
            <a:r>
              <a:rPr lang="en-US" sz="1400" i="1" dirty="0" smtClean="0"/>
              <a:t>Right Triangle Trigonometry, and Trigonometric Functions: </a:t>
            </a:r>
            <a:r>
              <a:rPr lang="en-US" sz="1400" dirty="0" smtClean="0"/>
              <a:t>Doris </a:t>
            </a:r>
            <a:r>
              <a:rPr lang="en-US" sz="1400" dirty="0" err="1" smtClean="0"/>
              <a:t>Santarone</a:t>
            </a:r>
            <a:r>
              <a:rPr lang="en-US" sz="1400" i="1" dirty="0" smtClean="0"/>
              <a:t> </a:t>
            </a:r>
            <a:endParaRPr lang="en-US" sz="1400" dirty="0"/>
          </a:p>
        </p:txBody>
      </p:sp>
    </p:spTree>
    <p:extLst>
      <p:ext uri="{BB962C8B-B14F-4D97-AF65-F5344CB8AC3E}">
        <p14:creationId xmlns:p14="http://schemas.microsoft.com/office/powerpoint/2010/main" val="29029552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mc:AlternateContent xmlns:mc="http://schemas.openxmlformats.org/markup-compatibility/2006" xmlns:a14="http://schemas.microsoft.com/office/drawing/2010/main">
        <mc:Choice Requires="a14">
          <p:sp>
            <p:nvSpPr>
              <p:cNvPr id="3" name="Subtitle 2"/>
              <p:cNvSpPr>
                <a:spLocks noGrp="1"/>
              </p:cNvSpPr>
              <p:nvPr>
                <p:ph type="subTitle" idx="1"/>
              </p:nvPr>
            </p:nvSpPr>
            <p:spPr>
              <a:xfrm>
                <a:off x="609600" y="1143000"/>
                <a:ext cx="8077200" cy="4572000"/>
              </a:xfrm>
            </p:spPr>
            <p:txBody>
              <a:bodyPr/>
              <a:lstStyle/>
              <a:p>
                <a:pPr algn="l"/>
                <a:r>
                  <a:rPr lang="en-US" sz="2800" dirty="0">
                    <a:solidFill>
                      <a:schemeClr val="tx1"/>
                    </a:solidFill>
                  </a:rPr>
                  <a:t>Use a calculator and find the following:</a:t>
                </a:r>
              </a:p>
              <a:p>
                <a:pPr algn="l"/>
                <a:endParaRPr lang="en-US" sz="2800" dirty="0">
                  <a:solidFill>
                    <a:schemeClr val="tx1"/>
                  </a:solidFill>
                </a:endParaRPr>
              </a:p>
              <a:p>
                <a14:m>
                  <m:oMath xmlns:m="http://schemas.openxmlformats.org/officeDocument/2006/math">
                    <m:func>
                      <m:funcPr>
                        <m:ctrlPr>
                          <a:rPr lang="en-US" sz="2800" i="1">
                            <a:solidFill>
                              <a:schemeClr val="tx1"/>
                            </a:solidFill>
                            <a:latin typeface="Cambria Math"/>
                          </a:rPr>
                        </m:ctrlPr>
                      </m:funcPr>
                      <m:fName>
                        <m:r>
                          <m:rPr>
                            <m:sty m:val="p"/>
                          </m:rPr>
                          <a:rPr lang="en-US" sz="2800">
                            <a:solidFill>
                              <a:schemeClr val="tx1"/>
                            </a:solidFill>
                            <a:latin typeface="Cambria Math"/>
                          </a:rPr>
                          <m:t>sin</m:t>
                        </m:r>
                      </m:fName>
                      <m:e>
                        <m:r>
                          <a:rPr lang="en-US" sz="2800" i="1">
                            <a:solidFill>
                              <a:schemeClr val="tx1"/>
                            </a:solidFill>
                            <a:latin typeface="Cambria Math"/>
                          </a:rPr>
                          <m:t>37</m:t>
                        </m:r>
                      </m:e>
                    </m:func>
                  </m:oMath>
                </a14:m>
                <a:r>
                  <a:rPr lang="en-US" sz="2800" dirty="0">
                    <a:solidFill>
                      <a:schemeClr val="tx1"/>
                    </a:solidFill>
                  </a:rPr>
                  <a:t> </a:t>
                </a:r>
              </a:p>
              <a:p>
                <a:endParaRPr lang="en-US" sz="1400" dirty="0">
                  <a:solidFill>
                    <a:schemeClr val="tx1"/>
                  </a:solidFill>
                </a:endParaRPr>
              </a:p>
              <a:p>
                <a:pPr/>
                <a14:m>
                  <m:oMathPara xmlns:m="http://schemas.openxmlformats.org/officeDocument/2006/math">
                    <m:oMathParaPr>
                      <m:jc m:val="centerGroup"/>
                    </m:oMathParaPr>
                    <m:oMath xmlns:m="http://schemas.openxmlformats.org/officeDocument/2006/math">
                      <m:func>
                        <m:funcPr>
                          <m:ctrlPr>
                            <a:rPr lang="en-US" sz="2800" i="1">
                              <a:solidFill>
                                <a:schemeClr val="tx1"/>
                              </a:solidFill>
                              <a:latin typeface="Cambria Math"/>
                            </a:rPr>
                          </m:ctrlPr>
                        </m:funcPr>
                        <m:fName>
                          <m:r>
                            <m:rPr>
                              <m:sty m:val="p"/>
                            </m:rPr>
                            <a:rPr lang="en-US" sz="2800">
                              <a:solidFill>
                                <a:schemeClr val="tx1"/>
                              </a:solidFill>
                              <a:latin typeface="Cambria Math"/>
                            </a:rPr>
                            <m:t>cos</m:t>
                          </m:r>
                        </m:fName>
                        <m:e>
                          <m:r>
                            <a:rPr lang="en-US" sz="2800" i="1">
                              <a:solidFill>
                                <a:schemeClr val="tx1"/>
                              </a:solidFill>
                              <a:latin typeface="Cambria Math"/>
                            </a:rPr>
                            <m:t>37</m:t>
                          </m:r>
                        </m:e>
                      </m:func>
                    </m:oMath>
                  </m:oMathPara>
                </a14:m>
                <a:endParaRPr lang="en-US" sz="2800" i="1" dirty="0">
                  <a:solidFill>
                    <a:schemeClr val="tx1"/>
                  </a:solidFill>
                  <a:latin typeface="Cambria Math"/>
                </a:endParaRPr>
              </a:p>
              <a:p>
                <a:endParaRPr lang="en-US" sz="1400" dirty="0">
                  <a:solidFill>
                    <a:schemeClr val="tx1"/>
                  </a:solidFill>
                </a:endParaRPr>
              </a:p>
              <a:p>
                <a:pPr algn="l"/>
                <a14:m>
                  <m:oMathPara xmlns:m="http://schemas.openxmlformats.org/officeDocument/2006/math">
                    <m:oMathParaPr>
                      <m:jc m:val="centerGroup"/>
                    </m:oMathParaPr>
                    <m:oMath xmlns:m="http://schemas.openxmlformats.org/officeDocument/2006/math">
                      <m:func>
                        <m:funcPr>
                          <m:ctrlPr>
                            <a:rPr lang="en-US" sz="2800" i="1">
                              <a:solidFill>
                                <a:schemeClr val="tx1"/>
                              </a:solidFill>
                              <a:latin typeface="Cambria Math"/>
                            </a:rPr>
                          </m:ctrlPr>
                        </m:funcPr>
                        <m:fName>
                          <m:r>
                            <m:rPr>
                              <m:sty m:val="p"/>
                            </m:rPr>
                            <a:rPr lang="en-US" sz="2800">
                              <a:solidFill>
                                <a:schemeClr val="tx1"/>
                              </a:solidFill>
                              <a:latin typeface="Cambria Math"/>
                            </a:rPr>
                            <m:t>tan</m:t>
                          </m:r>
                        </m:fName>
                        <m:e>
                          <m:r>
                            <a:rPr lang="en-US" sz="2800" i="1">
                              <a:solidFill>
                                <a:schemeClr val="tx1"/>
                              </a:solidFill>
                              <a:latin typeface="Cambria Math"/>
                            </a:rPr>
                            <m:t>37</m:t>
                          </m:r>
                        </m:e>
                      </m:func>
                    </m:oMath>
                  </m:oMathPara>
                </a14:m>
                <a:endParaRPr lang="en-US" sz="2800" dirty="0">
                  <a:solidFill>
                    <a:schemeClr val="tx1"/>
                  </a:solidFill>
                </a:endParaRPr>
              </a:p>
              <a:p>
                <a:pPr algn="l"/>
                <a:endParaRPr lang="en-US" sz="1600" dirty="0" smtClean="0">
                  <a:solidFill>
                    <a:schemeClr val="tx1"/>
                  </a:solidFill>
                </a:endParaRPr>
              </a:p>
              <a:p>
                <a:pPr algn="l"/>
                <a:endParaRPr lang="en-US" sz="1600" dirty="0">
                  <a:solidFill>
                    <a:schemeClr val="tx1"/>
                  </a:solidFill>
                </a:endParaRPr>
              </a:p>
              <a:p>
                <a:pPr algn="l"/>
                <a:endParaRPr lang="en-US" sz="1600" dirty="0" smtClean="0">
                  <a:solidFill>
                    <a:schemeClr val="tx1"/>
                  </a:solidFill>
                </a:endParaRPr>
              </a:p>
              <a:p>
                <a:pPr algn="l"/>
                <a:r>
                  <a:rPr lang="en-US" sz="2800" dirty="0">
                    <a:solidFill>
                      <a:schemeClr val="tx1"/>
                    </a:solidFill>
                  </a:rPr>
                  <a:t>How do these relate to the ratios found earlier?</a:t>
                </a:r>
              </a:p>
              <a:p>
                <a:pPr algn="l"/>
                <a:endParaRPr lang="en-US" sz="1600" dirty="0">
                  <a:solidFill>
                    <a:schemeClr val="tx1"/>
                  </a:solidFill>
                </a:endParaRPr>
              </a:p>
              <a:p>
                <a:pPr algn="l"/>
                <a:endParaRPr lang="en-US" sz="2800" dirty="0">
                  <a:solidFill>
                    <a:schemeClr val="tx1"/>
                  </a:solidFill>
                </a:endParaRPr>
              </a:p>
            </p:txBody>
          </p:sp>
        </mc:Choice>
        <mc:Fallback xmlns="">
          <p:sp>
            <p:nvSpPr>
              <p:cNvPr id="3" name="Subtitle 2"/>
              <p:cNvSpPr>
                <a:spLocks noGrp="1" noRot="1" noChangeAspect="1" noMove="1" noResize="1" noEditPoints="1" noAdjustHandles="1" noChangeArrowheads="1" noChangeShapeType="1" noTextEdit="1"/>
              </p:cNvSpPr>
              <p:nvPr>
                <p:ph type="subTitle" idx="1"/>
              </p:nvPr>
            </p:nvSpPr>
            <p:spPr>
              <a:xfrm>
                <a:off x="609600" y="1143000"/>
                <a:ext cx="8077200" cy="4572000"/>
              </a:xfrm>
              <a:blipFill rotWithShape="1">
                <a:blip r:embed="rId3"/>
                <a:stretch>
                  <a:fillRect l="-1509" t="-1333"/>
                </a:stretch>
              </a:blipFill>
            </p:spPr>
            <p:txBody>
              <a:bodyPr/>
              <a:lstStyle/>
              <a:p>
                <a:r>
                  <a:rPr lang="en-US">
                    <a:noFill/>
                  </a:rPr>
                  <a:t> </a:t>
                </a:r>
              </a:p>
            </p:txBody>
          </p:sp>
        </mc:Fallback>
      </mc:AlternateContent>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924800" y="58070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228600" y="5715000"/>
            <a:ext cx="7280711" cy="307777"/>
          </a:xfrm>
          <a:prstGeom prst="rect">
            <a:avLst/>
          </a:prstGeom>
          <a:noFill/>
        </p:spPr>
        <p:txBody>
          <a:bodyPr wrap="none" rtlCol="0">
            <a:spAutoFit/>
          </a:bodyPr>
          <a:lstStyle/>
          <a:p>
            <a:r>
              <a:rPr lang="en-US" sz="1400" dirty="0"/>
              <a:t>Adapted from </a:t>
            </a:r>
            <a:r>
              <a:rPr lang="en-US" sz="1400" i="1" dirty="0" smtClean="0"/>
              <a:t>Right Triangle Trigonometry, and Trigonometric Functions: </a:t>
            </a:r>
            <a:r>
              <a:rPr lang="en-US" sz="1400" dirty="0" smtClean="0"/>
              <a:t>Doris </a:t>
            </a:r>
            <a:r>
              <a:rPr lang="en-US" sz="1400" dirty="0" err="1" smtClean="0"/>
              <a:t>Santarone</a:t>
            </a:r>
            <a:r>
              <a:rPr lang="en-US" sz="1400" i="1" dirty="0" smtClean="0"/>
              <a:t> </a:t>
            </a:r>
            <a:endParaRPr lang="en-US" sz="1400" dirty="0"/>
          </a:p>
        </p:txBody>
      </p:sp>
    </p:spTree>
    <p:extLst>
      <p:ext uri="{BB962C8B-B14F-4D97-AF65-F5344CB8AC3E}">
        <p14:creationId xmlns:p14="http://schemas.microsoft.com/office/powerpoint/2010/main" val="46503437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381000" y="1295400"/>
            <a:ext cx="8382000" cy="4343400"/>
          </a:xfrm>
        </p:spPr>
        <p:txBody>
          <a:bodyPr/>
          <a:lstStyle/>
          <a:p>
            <a:pPr algn="l"/>
            <a:r>
              <a:rPr lang="en-US" sz="2800" dirty="0">
                <a:solidFill>
                  <a:schemeClr val="tx1"/>
                </a:solidFill>
              </a:rPr>
              <a:t>A 25-foot flag pole is erected on the top of a building 10 feet from the side. The guide wire must be anchored to the adjacent building 15 feet away and two feet from the top of the pole. The wire is at a 50° angle with the horizon. How long does the wire need to be?</a:t>
            </a:r>
          </a:p>
          <a:p>
            <a:pPr algn="l"/>
            <a:endParaRPr lang="en-US" sz="2800"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228601"/>
            <a:ext cx="8686800" cy="761999"/>
          </a:xfrm>
          <a:solidFill>
            <a:schemeClr val="bg2">
              <a:lumMod val="75000"/>
            </a:schemeClr>
          </a:solidFill>
          <a:scene3d>
            <a:camera prst="orthographicFront"/>
            <a:lightRig rig="threePt" dir="t"/>
          </a:scene3d>
          <a:sp3d>
            <a:bevelT w="165100" prst="coolSlant"/>
          </a:sp3d>
        </p:spPr>
        <p:txBody>
          <a:bodyPr/>
          <a:lstStyle/>
          <a:p>
            <a:r>
              <a:rPr lang="en-US" sz="4000" dirty="0" smtClean="0">
                <a:latin typeface="Arial Narrow" pitchFamily="34" charset="0"/>
              </a:rPr>
              <a:t>Expectations and clearing up confusion</a:t>
            </a:r>
            <a:endParaRPr lang="en-US" sz="4000" dirty="0">
              <a:latin typeface="Arial Narrow" pitchFamily="34" charset="0"/>
            </a:endParaRPr>
          </a:p>
        </p:txBody>
      </p:sp>
      <p:sp>
        <p:nvSpPr>
          <p:cNvPr id="3" name="Subtitle 2"/>
          <p:cNvSpPr>
            <a:spLocks noGrp="1"/>
          </p:cNvSpPr>
          <p:nvPr>
            <p:ph type="subTitle" idx="1"/>
          </p:nvPr>
        </p:nvSpPr>
        <p:spPr>
          <a:xfrm>
            <a:off x="152400" y="1219200"/>
            <a:ext cx="8991600" cy="4724400"/>
          </a:xfrm>
        </p:spPr>
        <p:txBody>
          <a:bodyPr/>
          <a:lstStyle/>
          <a:p>
            <a:pPr algn="l">
              <a:buFont typeface="Arial" pitchFamily="34" charset="0"/>
              <a:buChar char="•"/>
            </a:pPr>
            <a:endParaRPr lang="en-US" sz="2600" dirty="0" smtClean="0">
              <a:solidFill>
                <a:schemeClr val="tx1"/>
              </a:solidFill>
              <a:latin typeface="Arial Narrow" pitchFamily="34" charset="0"/>
            </a:endParaRPr>
          </a:p>
          <a:p>
            <a:pPr algn="l">
              <a:buFont typeface="Arial" pitchFamily="34" charset="0"/>
              <a:buChar char="•"/>
            </a:pPr>
            <a:r>
              <a:rPr lang="en-US" sz="2600" dirty="0" smtClean="0">
                <a:solidFill>
                  <a:schemeClr val="tx1"/>
                </a:solidFill>
                <a:latin typeface="Arial Narrow" pitchFamily="34" charset="0"/>
              </a:rPr>
              <a:t> Intent and focus of Unit 2 webinar.</a:t>
            </a:r>
          </a:p>
          <a:p>
            <a:pPr algn="l">
              <a:buFont typeface="Arial" pitchFamily="34" charset="0"/>
              <a:buChar char="•"/>
            </a:pPr>
            <a:r>
              <a:rPr lang="en-US" sz="2600" dirty="0" smtClean="0">
                <a:solidFill>
                  <a:schemeClr val="tx1"/>
                </a:solidFill>
                <a:latin typeface="Arial Narrow" pitchFamily="34" charset="0"/>
              </a:rPr>
              <a:t> Framework tasks.</a:t>
            </a:r>
          </a:p>
          <a:p>
            <a:pPr algn="l">
              <a:buFont typeface="Arial" pitchFamily="34" charset="0"/>
              <a:buChar char="•"/>
            </a:pPr>
            <a:r>
              <a:rPr lang="en-US" sz="2600" dirty="0" smtClean="0">
                <a:solidFill>
                  <a:schemeClr val="tx1"/>
                </a:solidFill>
                <a:latin typeface="Arial Narrow" pitchFamily="34" charset="0"/>
              </a:rPr>
              <a:t> GPB sessions on Georgiastandards.org.</a:t>
            </a:r>
          </a:p>
          <a:p>
            <a:pPr algn="l">
              <a:buFont typeface="Arial" pitchFamily="34" charset="0"/>
              <a:buChar char="•"/>
            </a:pPr>
            <a:r>
              <a:rPr lang="en-US" sz="2600" dirty="0" smtClean="0">
                <a:solidFill>
                  <a:schemeClr val="tx1"/>
                </a:solidFill>
                <a:latin typeface="Arial Narrow" pitchFamily="34" charset="0"/>
              </a:rPr>
              <a:t> Standards for Mathematical Practice. </a:t>
            </a:r>
          </a:p>
          <a:p>
            <a:pPr algn="l">
              <a:buFont typeface="Arial" pitchFamily="34" charset="0"/>
              <a:buChar char="•"/>
            </a:pPr>
            <a:r>
              <a:rPr lang="en-US" sz="2600" dirty="0" smtClean="0">
                <a:solidFill>
                  <a:schemeClr val="tx1"/>
                </a:solidFill>
                <a:latin typeface="Arial Narrow" pitchFamily="34" charset="0"/>
              </a:rPr>
              <a:t> Resources. </a:t>
            </a:r>
          </a:p>
          <a:p>
            <a:pPr algn="l">
              <a:buFont typeface="Arial" pitchFamily="34" charset="0"/>
              <a:buChar char="•"/>
            </a:pPr>
            <a:r>
              <a:rPr lang="en-US" sz="2600" dirty="0" smtClean="0">
                <a:solidFill>
                  <a:schemeClr val="tx1"/>
                </a:solidFill>
                <a:latin typeface="Arial Narrow" pitchFamily="34" charset="0"/>
                <a:hlinkClick r:id="rId3"/>
              </a:rPr>
              <a:t> http://ccgpsmathematics9-10.wikispaces.com/</a:t>
            </a:r>
            <a:endParaRPr lang="en-US" sz="2600" dirty="0" smtClean="0">
              <a:solidFill>
                <a:schemeClr val="tx1"/>
              </a:solidFill>
              <a:latin typeface="Arial Narrow" pitchFamily="34" charset="0"/>
            </a:endParaRPr>
          </a:p>
          <a:p>
            <a:pPr algn="l">
              <a:buFont typeface="Arial" pitchFamily="34" charset="0"/>
              <a:buChar char="•"/>
            </a:pPr>
            <a:r>
              <a:rPr lang="en-US" sz="2600" dirty="0" smtClean="0">
                <a:solidFill>
                  <a:schemeClr val="tx1"/>
                </a:solidFill>
                <a:latin typeface="Arial Narrow" pitchFamily="34" charset="0"/>
              </a:rPr>
              <a:t> CCGPS is taught and assessed from 2013-2014 and beyond.</a:t>
            </a:r>
          </a:p>
          <a:p>
            <a:pPr algn="l">
              <a:buFont typeface="Arial" pitchFamily="34" charset="0"/>
              <a:buChar char="•"/>
            </a:pPr>
            <a:endParaRPr lang="en-US" sz="2600" dirty="0" smtClean="0">
              <a:solidFill>
                <a:schemeClr val="tx1"/>
              </a:solidFill>
              <a:latin typeface="Arial Narrow" pitchFamily="34" charset="0"/>
            </a:endParaRPr>
          </a:p>
          <a:p>
            <a:pPr algn="l"/>
            <a:endParaRPr lang="en-US" sz="2600" dirty="0" smtClean="0">
              <a:solidFill>
                <a:schemeClr val="tx1"/>
              </a:solidFill>
              <a:latin typeface="Arial Narrow" pitchFamily="34" charset="0"/>
            </a:endParaRPr>
          </a:p>
          <a:p>
            <a:pPr algn="l"/>
            <a:endParaRPr lang="en-US" sz="2600" dirty="0" smtClean="0">
              <a:solidFill>
                <a:schemeClr val="tx1"/>
              </a:solidFill>
              <a:latin typeface="Arial Narrow" pitchFamily="34" charset="0"/>
            </a:endParaRPr>
          </a:p>
          <a:p>
            <a:pPr algn="l">
              <a:buFont typeface="Arial" pitchFamily="34" charset="0"/>
              <a:buChar char="•"/>
            </a:pPr>
            <a:endParaRPr lang="en-US"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620000" y="55626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76194" y="1143000"/>
            <a:ext cx="2332699" cy="3442308"/>
          </a:xfrm>
          <a:prstGeom prst="rect">
            <a:avLst/>
          </a:prstGeom>
          <a:scene3d>
            <a:camera prst="orthographicFront"/>
            <a:lightRig rig="threePt" dir="t"/>
          </a:scene3d>
          <a:sp3d>
            <a:bevelT w="165100" prst="coolSlant"/>
          </a:sp3d>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381000" y="1295400"/>
            <a:ext cx="8382000" cy="4343400"/>
          </a:xfrm>
        </p:spPr>
        <p:txBody>
          <a:bodyPr/>
          <a:lstStyle/>
          <a:p>
            <a:pPr algn="l"/>
            <a:r>
              <a:rPr lang="en-US" sz="2400" dirty="0">
                <a:solidFill>
                  <a:schemeClr val="tx1"/>
                </a:solidFill>
              </a:rPr>
              <a:t>A 25-foot flag pole is erected on the top of a building 10 feet from the side. The guide wire must be anchored to the adjacent building 15 feet away and two feet from the top of the pole. The wire is at a 50° angle with the horizon. How long does the wire need to be?</a:t>
            </a:r>
          </a:p>
          <a:p>
            <a:pPr algn="l"/>
            <a:endParaRPr lang="en-US" sz="2800"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Group 4"/>
          <p:cNvGrpSpPr/>
          <p:nvPr/>
        </p:nvGrpSpPr>
        <p:grpSpPr>
          <a:xfrm>
            <a:off x="304800" y="2809875"/>
            <a:ext cx="4572000" cy="3286125"/>
            <a:chOff x="0" y="0"/>
            <a:chExt cx="4572000" cy="3286125"/>
          </a:xfrm>
        </p:grpSpPr>
        <p:sp>
          <p:nvSpPr>
            <p:cNvPr id="6" name="Rectangle 5"/>
            <p:cNvSpPr/>
            <p:nvPr/>
          </p:nvSpPr>
          <p:spPr>
            <a:xfrm>
              <a:off x="0" y="0"/>
              <a:ext cx="4572000" cy="328612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7" name="Group 6"/>
            <p:cNvGrpSpPr/>
            <p:nvPr/>
          </p:nvGrpSpPr>
          <p:grpSpPr>
            <a:xfrm>
              <a:off x="85725" y="95250"/>
              <a:ext cx="4427800" cy="3095625"/>
              <a:chOff x="0" y="0"/>
              <a:chExt cx="5943600" cy="4155028"/>
            </a:xfrm>
          </p:grpSpPr>
          <p:sp>
            <p:nvSpPr>
              <p:cNvPr id="8" name="Rectangle 7"/>
              <p:cNvSpPr/>
              <p:nvPr/>
            </p:nvSpPr>
            <p:spPr>
              <a:xfrm>
                <a:off x="4506686" y="0"/>
                <a:ext cx="18288" cy="2286000"/>
              </a:xfrm>
              <a:prstGeom prst="rect">
                <a:avLst/>
              </a:prstGeom>
              <a:solidFill>
                <a:schemeClr val="bg1">
                  <a:lumMod val="65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9" name="Rectangle 8"/>
              <p:cNvSpPr/>
              <p:nvPr/>
            </p:nvSpPr>
            <p:spPr>
              <a:xfrm>
                <a:off x="0" y="2915393"/>
                <a:ext cx="2315689" cy="110500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0" name="Rectangle 9"/>
              <p:cNvSpPr/>
              <p:nvPr/>
            </p:nvSpPr>
            <p:spPr>
              <a:xfrm>
                <a:off x="3687289" y="2291938"/>
                <a:ext cx="2256311" cy="186309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cxnSp>
            <p:nvCxnSpPr>
              <p:cNvPr id="11" name="Straight Connector 10"/>
              <p:cNvCxnSpPr/>
              <p:nvPr/>
            </p:nvCxnSpPr>
            <p:spPr>
              <a:xfrm flipV="1">
                <a:off x="2315689" y="190006"/>
                <a:ext cx="2190997" cy="272538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84407270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381000" y="1295400"/>
            <a:ext cx="8382000" cy="4343400"/>
          </a:xfrm>
        </p:spPr>
        <p:txBody>
          <a:bodyPr/>
          <a:lstStyle/>
          <a:p>
            <a:pPr algn="l"/>
            <a:r>
              <a:rPr lang="en-US" sz="2400" dirty="0">
                <a:solidFill>
                  <a:schemeClr val="tx1"/>
                </a:solidFill>
              </a:rPr>
              <a:t>A 25-foot flag pole is erected on the top of a building 10 feet from the side. The guide wire must be anchored to the adjacent building 15 feet away and two feet from the top of the pole. The wire is at a 50° angle with the horizon. How long does the wire need to be?</a:t>
            </a:r>
          </a:p>
          <a:p>
            <a:pPr algn="l"/>
            <a:endParaRPr lang="en-US" sz="2800"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2" name="Group 11"/>
          <p:cNvGrpSpPr/>
          <p:nvPr/>
        </p:nvGrpSpPr>
        <p:grpSpPr>
          <a:xfrm>
            <a:off x="304800" y="2773150"/>
            <a:ext cx="4656455" cy="3409950"/>
            <a:chOff x="0" y="0"/>
            <a:chExt cx="4656455" cy="3409950"/>
          </a:xfrm>
        </p:grpSpPr>
        <p:sp>
          <p:nvSpPr>
            <p:cNvPr id="13" name="Rectangle 12"/>
            <p:cNvSpPr/>
            <p:nvPr/>
          </p:nvSpPr>
          <p:spPr>
            <a:xfrm>
              <a:off x="0" y="0"/>
              <a:ext cx="4656455" cy="34099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14" name="Group 13"/>
            <p:cNvGrpSpPr>
              <a:grpSpLocks noChangeAspect="1"/>
            </p:cNvGrpSpPr>
            <p:nvPr/>
          </p:nvGrpSpPr>
          <p:grpSpPr>
            <a:xfrm>
              <a:off x="66675" y="66675"/>
              <a:ext cx="4535170" cy="3275500"/>
              <a:chOff x="0" y="-74943"/>
              <a:chExt cx="5943600" cy="4295285"/>
            </a:xfrm>
          </p:grpSpPr>
          <p:grpSp>
            <p:nvGrpSpPr>
              <p:cNvPr id="15" name="Group 14"/>
              <p:cNvGrpSpPr/>
              <p:nvPr/>
            </p:nvGrpSpPr>
            <p:grpSpPr>
              <a:xfrm>
                <a:off x="0" y="65314"/>
                <a:ext cx="5943600" cy="4155028"/>
                <a:chOff x="0" y="0"/>
                <a:chExt cx="5943600" cy="4155028"/>
              </a:xfrm>
            </p:grpSpPr>
            <p:cxnSp>
              <p:nvCxnSpPr>
                <p:cNvPr id="21" name="Straight Connector 20"/>
                <p:cNvCxnSpPr/>
                <p:nvPr/>
              </p:nvCxnSpPr>
              <p:spPr>
                <a:xfrm>
                  <a:off x="2315689" y="2915393"/>
                  <a:ext cx="1371600" cy="0"/>
                </a:xfrm>
                <a:prstGeom prst="line">
                  <a:avLst/>
                </a:prstGeom>
                <a:ln>
                  <a:solidFill>
                    <a:schemeClr val="tx1"/>
                  </a:solidFill>
                  <a:prstDash val="sysDash"/>
                </a:ln>
              </p:spPr>
              <p:style>
                <a:lnRef idx="1">
                  <a:schemeClr val="accent2"/>
                </a:lnRef>
                <a:fillRef idx="0">
                  <a:schemeClr val="accent2"/>
                </a:fillRef>
                <a:effectRef idx="0">
                  <a:schemeClr val="accent2"/>
                </a:effectRef>
                <a:fontRef idx="minor">
                  <a:schemeClr val="tx1"/>
                </a:fontRef>
              </p:style>
            </p:cxnSp>
            <p:grpSp>
              <p:nvGrpSpPr>
                <p:cNvPr id="22" name="Group 21"/>
                <p:cNvGrpSpPr/>
                <p:nvPr/>
              </p:nvGrpSpPr>
              <p:grpSpPr>
                <a:xfrm>
                  <a:off x="0" y="0"/>
                  <a:ext cx="5943600" cy="4155028"/>
                  <a:chOff x="0" y="0"/>
                  <a:chExt cx="5943600" cy="4155028"/>
                </a:xfrm>
              </p:grpSpPr>
              <p:sp>
                <p:nvSpPr>
                  <p:cNvPr id="23" name="Rectangle 22"/>
                  <p:cNvSpPr/>
                  <p:nvPr/>
                </p:nvSpPr>
                <p:spPr>
                  <a:xfrm>
                    <a:off x="4506686" y="0"/>
                    <a:ext cx="18288" cy="2286000"/>
                  </a:xfrm>
                  <a:prstGeom prst="rect">
                    <a:avLst/>
                  </a:prstGeom>
                  <a:solidFill>
                    <a:schemeClr val="bg1">
                      <a:lumMod val="65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24" name="Rectangle 23"/>
                  <p:cNvSpPr/>
                  <p:nvPr/>
                </p:nvSpPr>
                <p:spPr>
                  <a:xfrm>
                    <a:off x="0" y="2915393"/>
                    <a:ext cx="2315689" cy="110500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25" name="Rectangle 24"/>
                  <p:cNvSpPr/>
                  <p:nvPr/>
                </p:nvSpPr>
                <p:spPr>
                  <a:xfrm>
                    <a:off x="3687289" y="2291938"/>
                    <a:ext cx="2256311" cy="186309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cxnSp>
                <p:nvCxnSpPr>
                  <p:cNvPr id="26" name="Straight Connector 25"/>
                  <p:cNvCxnSpPr/>
                  <p:nvPr/>
                </p:nvCxnSpPr>
                <p:spPr>
                  <a:xfrm flipV="1">
                    <a:off x="2315689" y="190006"/>
                    <a:ext cx="2190997" cy="272538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16" name="Text Box 140"/>
              <p:cNvSpPr txBox="1"/>
              <p:nvPr/>
            </p:nvSpPr>
            <p:spPr>
              <a:xfrm>
                <a:off x="2796639" y="2722926"/>
                <a:ext cx="761033" cy="329033"/>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a:effectLst/>
                    <a:ea typeface="Calibri"/>
                    <a:cs typeface="Times New Roman"/>
                  </a:rPr>
                  <a:t>15 ft</a:t>
                </a:r>
              </a:p>
            </p:txBody>
          </p:sp>
          <p:sp>
            <p:nvSpPr>
              <p:cNvPr id="17" name="Text Box 141"/>
              <p:cNvSpPr txBox="1"/>
              <p:nvPr/>
            </p:nvSpPr>
            <p:spPr>
              <a:xfrm>
                <a:off x="4447062" y="1276394"/>
                <a:ext cx="695958" cy="35960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a:effectLst/>
                    <a:ea typeface="Calibri"/>
                    <a:cs typeface="Times New Roman"/>
                  </a:rPr>
                  <a:t>25 ft</a:t>
                </a:r>
              </a:p>
            </p:txBody>
          </p:sp>
          <p:sp>
            <p:nvSpPr>
              <p:cNvPr id="18" name="Text Box 142"/>
              <p:cNvSpPr txBox="1"/>
              <p:nvPr/>
            </p:nvSpPr>
            <p:spPr>
              <a:xfrm>
                <a:off x="3883232" y="2048440"/>
                <a:ext cx="641741" cy="368189"/>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a:effectLst/>
                    <a:ea typeface="Calibri"/>
                    <a:cs typeface="Times New Roman"/>
                  </a:rPr>
                  <a:t>10 ft</a:t>
                </a:r>
              </a:p>
            </p:txBody>
          </p:sp>
          <p:sp>
            <p:nvSpPr>
              <p:cNvPr id="19" name="Text Box 144"/>
              <p:cNvSpPr txBox="1"/>
              <p:nvPr/>
            </p:nvSpPr>
            <p:spPr>
              <a:xfrm>
                <a:off x="4266281" y="-74943"/>
                <a:ext cx="587829" cy="348076"/>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a:effectLst/>
                    <a:ea typeface="Calibri"/>
                    <a:cs typeface="Times New Roman"/>
                  </a:rPr>
                  <a:t>2 ft</a:t>
                </a:r>
              </a:p>
            </p:txBody>
          </p:sp>
          <p:sp>
            <p:nvSpPr>
              <p:cNvPr id="20" name="Text Box 145"/>
              <p:cNvSpPr txBox="1"/>
              <p:nvPr/>
            </p:nvSpPr>
            <p:spPr>
              <a:xfrm>
                <a:off x="2327564" y="2722926"/>
                <a:ext cx="587829" cy="355244"/>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a:effectLst/>
                    <a:ea typeface="Calibri"/>
                    <a:cs typeface="Times New Roman"/>
                  </a:rPr>
                  <a:t>50</a:t>
                </a:r>
                <a:r>
                  <a:rPr lang="en-US" sz="1100">
                    <a:effectLst/>
                    <a:ea typeface="Calibri"/>
                    <a:cs typeface="Calibri"/>
                  </a:rPr>
                  <a:t>°</a:t>
                </a:r>
                <a:endParaRPr lang="en-US" sz="1100">
                  <a:effectLst/>
                  <a:ea typeface="Calibri"/>
                  <a:cs typeface="Times New Roman"/>
                </a:endParaRPr>
              </a:p>
            </p:txBody>
          </p:sp>
        </p:grpSp>
      </p:grpSp>
    </p:spTree>
    <p:extLst>
      <p:ext uri="{BB962C8B-B14F-4D97-AF65-F5344CB8AC3E}">
        <p14:creationId xmlns:p14="http://schemas.microsoft.com/office/powerpoint/2010/main" val="360520579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381000" y="1295400"/>
            <a:ext cx="8382000" cy="4343400"/>
          </a:xfrm>
        </p:spPr>
        <p:txBody>
          <a:bodyPr/>
          <a:lstStyle/>
          <a:p>
            <a:pPr algn="l"/>
            <a:r>
              <a:rPr lang="en-US" sz="2400" dirty="0">
                <a:solidFill>
                  <a:schemeClr val="tx1"/>
                </a:solidFill>
              </a:rPr>
              <a:t>A 25-foot flag pole is erected on the top of a building 10 feet from the side. The guide wire must be anchored to the adjacent building 15 feet away and two feet from the top of the pole. The wire is at a 50° angle with the horizon. How long does the wire need to be?</a:t>
            </a:r>
          </a:p>
          <a:p>
            <a:pPr algn="l"/>
            <a:endParaRPr lang="en-US" sz="2800"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7" name="Group 26"/>
          <p:cNvGrpSpPr/>
          <p:nvPr/>
        </p:nvGrpSpPr>
        <p:grpSpPr>
          <a:xfrm>
            <a:off x="295275" y="2847975"/>
            <a:ext cx="4810125" cy="3476625"/>
            <a:chOff x="0" y="0"/>
            <a:chExt cx="4810125" cy="3476625"/>
          </a:xfrm>
        </p:grpSpPr>
        <p:sp>
          <p:nvSpPr>
            <p:cNvPr id="28" name="Rectangle 27"/>
            <p:cNvSpPr/>
            <p:nvPr/>
          </p:nvSpPr>
          <p:spPr>
            <a:xfrm>
              <a:off x="0" y="0"/>
              <a:ext cx="4810125" cy="34766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29" name="Group 28"/>
            <p:cNvGrpSpPr>
              <a:grpSpLocks noChangeAspect="1"/>
            </p:cNvGrpSpPr>
            <p:nvPr/>
          </p:nvGrpSpPr>
          <p:grpSpPr>
            <a:xfrm>
              <a:off x="76200" y="85725"/>
              <a:ext cx="4663439" cy="3329353"/>
              <a:chOff x="0" y="-24284"/>
              <a:chExt cx="5943600" cy="4244083"/>
            </a:xfrm>
          </p:grpSpPr>
          <p:grpSp>
            <p:nvGrpSpPr>
              <p:cNvPr id="30" name="Group 29"/>
              <p:cNvGrpSpPr/>
              <p:nvPr/>
            </p:nvGrpSpPr>
            <p:grpSpPr>
              <a:xfrm>
                <a:off x="0" y="-24284"/>
                <a:ext cx="5943600" cy="4244083"/>
                <a:chOff x="0" y="-24285"/>
                <a:chExt cx="5943600" cy="4244627"/>
              </a:xfrm>
            </p:grpSpPr>
            <p:grpSp>
              <p:nvGrpSpPr>
                <p:cNvPr id="35" name="Group 34"/>
                <p:cNvGrpSpPr/>
                <p:nvPr/>
              </p:nvGrpSpPr>
              <p:grpSpPr>
                <a:xfrm>
                  <a:off x="0" y="65314"/>
                  <a:ext cx="5943600" cy="4155028"/>
                  <a:chOff x="0" y="0"/>
                  <a:chExt cx="5943600" cy="4155028"/>
                </a:xfrm>
              </p:grpSpPr>
              <p:cxnSp>
                <p:nvCxnSpPr>
                  <p:cNvPr id="41" name="Straight Connector 40"/>
                  <p:cNvCxnSpPr/>
                  <p:nvPr/>
                </p:nvCxnSpPr>
                <p:spPr>
                  <a:xfrm>
                    <a:off x="2315689" y="2915393"/>
                    <a:ext cx="1371600" cy="0"/>
                  </a:xfrm>
                  <a:prstGeom prst="line">
                    <a:avLst/>
                  </a:prstGeom>
                  <a:ln>
                    <a:solidFill>
                      <a:schemeClr val="tx1"/>
                    </a:solidFill>
                    <a:prstDash val="sysDash"/>
                  </a:ln>
                </p:spPr>
                <p:style>
                  <a:lnRef idx="1">
                    <a:schemeClr val="accent2"/>
                  </a:lnRef>
                  <a:fillRef idx="0">
                    <a:schemeClr val="accent2"/>
                  </a:fillRef>
                  <a:effectRef idx="0">
                    <a:schemeClr val="accent2"/>
                  </a:effectRef>
                  <a:fontRef idx="minor">
                    <a:schemeClr val="tx1"/>
                  </a:fontRef>
                </p:style>
              </p:cxnSp>
              <p:grpSp>
                <p:nvGrpSpPr>
                  <p:cNvPr id="42" name="Group 41"/>
                  <p:cNvGrpSpPr/>
                  <p:nvPr/>
                </p:nvGrpSpPr>
                <p:grpSpPr>
                  <a:xfrm>
                    <a:off x="0" y="0"/>
                    <a:ext cx="5943600" cy="4155028"/>
                    <a:chOff x="0" y="0"/>
                    <a:chExt cx="5943600" cy="4155028"/>
                  </a:xfrm>
                </p:grpSpPr>
                <p:sp>
                  <p:nvSpPr>
                    <p:cNvPr id="43" name="Rectangle 42"/>
                    <p:cNvSpPr/>
                    <p:nvPr/>
                  </p:nvSpPr>
                  <p:spPr>
                    <a:xfrm>
                      <a:off x="4506686" y="0"/>
                      <a:ext cx="18288" cy="2286000"/>
                    </a:xfrm>
                    <a:prstGeom prst="rect">
                      <a:avLst/>
                    </a:prstGeom>
                    <a:solidFill>
                      <a:schemeClr val="bg1">
                        <a:lumMod val="65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44" name="Rectangle 43"/>
                    <p:cNvSpPr/>
                    <p:nvPr/>
                  </p:nvSpPr>
                  <p:spPr>
                    <a:xfrm>
                      <a:off x="0" y="2915393"/>
                      <a:ext cx="2315689" cy="110500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45" name="Rectangle 44"/>
                    <p:cNvSpPr/>
                    <p:nvPr/>
                  </p:nvSpPr>
                  <p:spPr>
                    <a:xfrm>
                      <a:off x="3687289" y="2291938"/>
                      <a:ext cx="2256311" cy="186309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cxnSp>
                  <p:nvCxnSpPr>
                    <p:cNvPr id="46" name="Straight Connector 45"/>
                    <p:cNvCxnSpPr/>
                    <p:nvPr/>
                  </p:nvCxnSpPr>
                  <p:spPr>
                    <a:xfrm flipV="1">
                      <a:off x="2315689" y="190006"/>
                      <a:ext cx="2190997" cy="272538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36" name="Text Box 202"/>
                <p:cNvSpPr txBox="1"/>
                <p:nvPr/>
              </p:nvSpPr>
              <p:spPr>
                <a:xfrm>
                  <a:off x="2796639" y="2695863"/>
                  <a:ext cx="587829" cy="355626"/>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a:effectLst/>
                      <a:ea typeface="Calibri"/>
                      <a:cs typeface="Times New Roman"/>
                    </a:rPr>
                    <a:t>15 ft</a:t>
                  </a:r>
                </a:p>
              </p:txBody>
            </p:sp>
            <p:sp>
              <p:nvSpPr>
                <p:cNvPr id="37" name="Text Box 203"/>
                <p:cNvSpPr txBox="1"/>
                <p:nvPr/>
              </p:nvSpPr>
              <p:spPr>
                <a:xfrm>
                  <a:off x="4447310" y="1141492"/>
                  <a:ext cx="587829" cy="40800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a:effectLst/>
                      <a:ea typeface="Calibri"/>
                      <a:cs typeface="Times New Roman"/>
                    </a:rPr>
                    <a:t>25 ft</a:t>
                  </a:r>
                </a:p>
              </p:txBody>
            </p:sp>
            <p:sp>
              <p:nvSpPr>
                <p:cNvPr id="38" name="Text Box 204"/>
                <p:cNvSpPr txBox="1"/>
                <p:nvPr/>
              </p:nvSpPr>
              <p:spPr>
                <a:xfrm>
                  <a:off x="3883233" y="2064400"/>
                  <a:ext cx="587829" cy="351859"/>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a:effectLst/>
                      <a:ea typeface="Calibri"/>
                      <a:cs typeface="Times New Roman"/>
                    </a:rPr>
                    <a:t>10 ft</a:t>
                  </a:r>
                </a:p>
              </p:txBody>
            </p:sp>
            <p:sp>
              <p:nvSpPr>
                <p:cNvPr id="39" name="Text Box 205"/>
                <p:cNvSpPr txBox="1"/>
                <p:nvPr/>
              </p:nvSpPr>
              <p:spPr>
                <a:xfrm>
                  <a:off x="4288843" y="-24285"/>
                  <a:ext cx="587829" cy="358096"/>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a:effectLst/>
                      <a:ea typeface="Calibri"/>
                      <a:cs typeface="Times New Roman"/>
                    </a:rPr>
                    <a:t>2 ft</a:t>
                  </a:r>
                </a:p>
              </p:txBody>
            </p:sp>
            <p:sp>
              <p:nvSpPr>
                <p:cNvPr id="40" name="Text Box 206"/>
                <p:cNvSpPr txBox="1"/>
                <p:nvPr/>
              </p:nvSpPr>
              <p:spPr>
                <a:xfrm>
                  <a:off x="2337089" y="2719736"/>
                  <a:ext cx="587829" cy="351344"/>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solidFill>
                        <a:srgbClr val="FF0000"/>
                      </a:solidFill>
                      <a:effectLst/>
                      <a:ea typeface="Calibri"/>
                      <a:cs typeface="Times New Roman"/>
                    </a:rPr>
                    <a:t>50</a:t>
                  </a:r>
                  <a:r>
                    <a:rPr lang="en-US" sz="1100" b="1">
                      <a:solidFill>
                        <a:srgbClr val="FF0000"/>
                      </a:solidFill>
                      <a:effectLst/>
                      <a:ea typeface="Calibri"/>
                      <a:cs typeface="Calibri"/>
                    </a:rPr>
                    <a:t>°</a:t>
                  </a:r>
                  <a:endParaRPr lang="en-US" sz="1100">
                    <a:effectLst/>
                    <a:ea typeface="Calibri"/>
                    <a:cs typeface="Times New Roman"/>
                  </a:endParaRPr>
                </a:p>
              </p:txBody>
            </p:sp>
          </p:grpSp>
          <p:grpSp>
            <p:nvGrpSpPr>
              <p:cNvPr id="31" name="Group 30"/>
              <p:cNvGrpSpPr/>
              <p:nvPr/>
            </p:nvGrpSpPr>
            <p:grpSpPr>
              <a:xfrm>
                <a:off x="2314575" y="247650"/>
                <a:ext cx="2210399" cy="2724890"/>
                <a:chOff x="0" y="0"/>
                <a:chExt cx="2210399" cy="2724890"/>
              </a:xfrm>
            </p:grpSpPr>
            <p:sp>
              <p:nvSpPr>
                <p:cNvPr id="33" name="Right Triangle 32"/>
                <p:cNvSpPr/>
                <p:nvPr/>
              </p:nvSpPr>
              <p:spPr>
                <a:xfrm flipH="1">
                  <a:off x="0" y="0"/>
                  <a:ext cx="2209321" cy="2724890"/>
                </a:xfrm>
                <a:prstGeom prst="rtTriangl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4" name="Rectangle 33"/>
                <p:cNvSpPr/>
                <p:nvPr/>
              </p:nvSpPr>
              <p:spPr>
                <a:xfrm>
                  <a:off x="2000250" y="2514600"/>
                  <a:ext cx="210149" cy="21014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32" name="Text Box 210"/>
              <p:cNvSpPr txBox="1"/>
              <p:nvPr/>
            </p:nvSpPr>
            <p:spPr>
              <a:xfrm>
                <a:off x="3295650" y="2943225"/>
                <a:ext cx="501857" cy="301234"/>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solidFill>
                      <a:srgbClr val="FF0000"/>
                    </a:solidFill>
                    <a:effectLst/>
                    <a:ea typeface="Calibri"/>
                    <a:cs typeface="Times New Roman"/>
                  </a:rPr>
                  <a:t>25 ft</a:t>
                </a:r>
                <a:endParaRPr lang="en-US" sz="1100">
                  <a:effectLst/>
                  <a:ea typeface="Calibri"/>
                  <a:cs typeface="Times New Roman"/>
                </a:endParaRPr>
              </a:p>
            </p:txBody>
          </p:sp>
        </p:grpSp>
      </p:grpSp>
    </p:spTree>
    <p:extLst>
      <p:ext uri="{BB962C8B-B14F-4D97-AF65-F5344CB8AC3E}">
        <p14:creationId xmlns:p14="http://schemas.microsoft.com/office/powerpoint/2010/main" val="292932083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381000" y="1295400"/>
            <a:ext cx="8382000" cy="1778739"/>
          </a:xfrm>
        </p:spPr>
        <p:txBody>
          <a:bodyPr/>
          <a:lstStyle/>
          <a:p>
            <a:pPr algn="l"/>
            <a:r>
              <a:rPr lang="en-US" sz="2400" dirty="0">
                <a:solidFill>
                  <a:schemeClr val="tx1"/>
                </a:solidFill>
              </a:rPr>
              <a:t>A 25-foot flag pole is erected on the top of a building 10 feet from the side. The guide wire must be anchored to the adjacent building 15 feet away and two feet from the top of the pole. The wire is at a 50° angle with the horizon. How long does the wire need to be</a:t>
            </a:r>
            <a:r>
              <a:rPr lang="en-US" sz="2400" dirty="0" smtClean="0">
                <a:solidFill>
                  <a:schemeClr val="tx1"/>
                </a:solidFill>
              </a:rPr>
              <a:t>?</a:t>
            </a:r>
          </a:p>
          <a:p>
            <a:pPr algn="l"/>
            <a:endParaRPr lang="en-US" sz="2800"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7" name="Group 26"/>
          <p:cNvGrpSpPr/>
          <p:nvPr/>
        </p:nvGrpSpPr>
        <p:grpSpPr>
          <a:xfrm>
            <a:off x="295275" y="2847975"/>
            <a:ext cx="4810125" cy="3476625"/>
            <a:chOff x="0" y="0"/>
            <a:chExt cx="4810125" cy="3476625"/>
          </a:xfrm>
        </p:grpSpPr>
        <p:sp>
          <p:nvSpPr>
            <p:cNvPr id="28" name="Rectangle 27"/>
            <p:cNvSpPr/>
            <p:nvPr/>
          </p:nvSpPr>
          <p:spPr>
            <a:xfrm>
              <a:off x="0" y="0"/>
              <a:ext cx="4810125" cy="34766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29" name="Group 28"/>
            <p:cNvGrpSpPr>
              <a:grpSpLocks noChangeAspect="1"/>
            </p:cNvGrpSpPr>
            <p:nvPr/>
          </p:nvGrpSpPr>
          <p:grpSpPr>
            <a:xfrm>
              <a:off x="76200" y="85725"/>
              <a:ext cx="4663439" cy="3329353"/>
              <a:chOff x="0" y="-24284"/>
              <a:chExt cx="5943600" cy="4244083"/>
            </a:xfrm>
          </p:grpSpPr>
          <p:grpSp>
            <p:nvGrpSpPr>
              <p:cNvPr id="30" name="Group 29"/>
              <p:cNvGrpSpPr/>
              <p:nvPr/>
            </p:nvGrpSpPr>
            <p:grpSpPr>
              <a:xfrm>
                <a:off x="0" y="-24284"/>
                <a:ext cx="5943600" cy="4244083"/>
                <a:chOff x="0" y="-24285"/>
                <a:chExt cx="5943600" cy="4244627"/>
              </a:xfrm>
            </p:grpSpPr>
            <p:grpSp>
              <p:nvGrpSpPr>
                <p:cNvPr id="35" name="Group 34"/>
                <p:cNvGrpSpPr/>
                <p:nvPr/>
              </p:nvGrpSpPr>
              <p:grpSpPr>
                <a:xfrm>
                  <a:off x="0" y="65314"/>
                  <a:ext cx="5943600" cy="4155028"/>
                  <a:chOff x="0" y="0"/>
                  <a:chExt cx="5943600" cy="4155028"/>
                </a:xfrm>
              </p:grpSpPr>
              <p:cxnSp>
                <p:nvCxnSpPr>
                  <p:cNvPr id="41" name="Straight Connector 40"/>
                  <p:cNvCxnSpPr/>
                  <p:nvPr/>
                </p:nvCxnSpPr>
                <p:spPr>
                  <a:xfrm>
                    <a:off x="2315689" y="2915393"/>
                    <a:ext cx="1371600" cy="0"/>
                  </a:xfrm>
                  <a:prstGeom prst="line">
                    <a:avLst/>
                  </a:prstGeom>
                  <a:ln>
                    <a:solidFill>
                      <a:schemeClr val="tx1"/>
                    </a:solidFill>
                    <a:prstDash val="sysDash"/>
                  </a:ln>
                </p:spPr>
                <p:style>
                  <a:lnRef idx="1">
                    <a:schemeClr val="accent2"/>
                  </a:lnRef>
                  <a:fillRef idx="0">
                    <a:schemeClr val="accent2"/>
                  </a:fillRef>
                  <a:effectRef idx="0">
                    <a:schemeClr val="accent2"/>
                  </a:effectRef>
                  <a:fontRef idx="minor">
                    <a:schemeClr val="tx1"/>
                  </a:fontRef>
                </p:style>
              </p:cxnSp>
              <p:grpSp>
                <p:nvGrpSpPr>
                  <p:cNvPr id="42" name="Group 41"/>
                  <p:cNvGrpSpPr/>
                  <p:nvPr/>
                </p:nvGrpSpPr>
                <p:grpSpPr>
                  <a:xfrm>
                    <a:off x="0" y="0"/>
                    <a:ext cx="5943600" cy="4155028"/>
                    <a:chOff x="0" y="0"/>
                    <a:chExt cx="5943600" cy="4155028"/>
                  </a:xfrm>
                </p:grpSpPr>
                <p:sp>
                  <p:nvSpPr>
                    <p:cNvPr id="43" name="Rectangle 42"/>
                    <p:cNvSpPr/>
                    <p:nvPr/>
                  </p:nvSpPr>
                  <p:spPr>
                    <a:xfrm>
                      <a:off x="4506686" y="0"/>
                      <a:ext cx="18288" cy="2286000"/>
                    </a:xfrm>
                    <a:prstGeom prst="rect">
                      <a:avLst/>
                    </a:prstGeom>
                    <a:solidFill>
                      <a:schemeClr val="bg1">
                        <a:lumMod val="65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44" name="Rectangle 43"/>
                    <p:cNvSpPr/>
                    <p:nvPr/>
                  </p:nvSpPr>
                  <p:spPr>
                    <a:xfrm>
                      <a:off x="0" y="2915393"/>
                      <a:ext cx="2315689" cy="110500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45" name="Rectangle 44"/>
                    <p:cNvSpPr/>
                    <p:nvPr/>
                  </p:nvSpPr>
                  <p:spPr>
                    <a:xfrm>
                      <a:off x="3687289" y="2291938"/>
                      <a:ext cx="2256311" cy="186309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cxnSp>
                  <p:nvCxnSpPr>
                    <p:cNvPr id="46" name="Straight Connector 45"/>
                    <p:cNvCxnSpPr/>
                    <p:nvPr/>
                  </p:nvCxnSpPr>
                  <p:spPr>
                    <a:xfrm flipV="1">
                      <a:off x="2315689" y="190006"/>
                      <a:ext cx="2190997" cy="272538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36" name="Text Box 202"/>
                <p:cNvSpPr txBox="1"/>
                <p:nvPr/>
              </p:nvSpPr>
              <p:spPr>
                <a:xfrm>
                  <a:off x="2796639" y="2695863"/>
                  <a:ext cx="587829" cy="355626"/>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a:effectLst/>
                      <a:ea typeface="Calibri"/>
                      <a:cs typeface="Times New Roman"/>
                    </a:rPr>
                    <a:t>15 ft</a:t>
                  </a:r>
                </a:p>
              </p:txBody>
            </p:sp>
            <p:sp>
              <p:nvSpPr>
                <p:cNvPr id="37" name="Text Box 203"/>
                <p:cNvSpPr txBox="1"/>
                <p:nvPr/>
              </p:nvSpPr>
              <p:spPr>
                <a:xfrm>
                  <a:off x="4447310" y="1141492"/>
                  <a:ext cx="587829" cy="40800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a:effectLst/>
                      <a:ea typeface="Calibri"/>
                      <a:cs typeface="Times New Roman"/>
                    </a:rPr>
                    <a:t>25 ft</a:t>
                  </a:r>
                </a:p>
              </p:txBody>
            </p:sp>
            <p:sp>
              <p:nvSpPr>
                <p:cNvPr id="38" name="Text Box 204"/>
                <p:cNvSpPr txBox="1"/>
                <p:nvPr/>
              </p:nvSpPr>
              <p:spPr>
                <a:xfrm>
                  <a:off x="3883233" y="2064400"/>
                  <a:ext cx="587829" cy="351859"/>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a:effectLst/>
                      <a:ea typeface="Calibri"/>
                      <a:cs typeface="Times New Roman"/>
                    </a:rPr>
                    <a:t>10 ft</a:t>
                  </a:r>
                </a:p>
              </p:txBody>
            </p:sp>
            <p:sp>
              <p:nvSpPr>
                <p:cNvPr id="39" name="Text Box 205"/>
                <p:cNvSpPr txBox="1"/>
                <p:nvPr/>
              </p:nvSpPr>
              <p:spPr>
                <a:xfrm>
                  <a:off x="4288843" y="-24285"/>
                  <a:ext cx="587829" cy="358096"/>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a:effectLst/>
                      <a:ea typeface="Calibri"/>
                      <a:cs typeface="Times New Roman"/>
                    </a:rPr>
                    <a:t>2 ft</a:t>
                  </a:r>
                </a:p>
              </p:txBody>
            </p:sp>
            <p:sp>
              <p:nvSpPr>
                <p:cNvPr id="40" name="Text Box 206"/>
                <p:cNvSpPr txBox="1"/>
                <p:nvPr/>
              </p:nvSpPr>
              <p:spPr>
                <a:xfrm>
                  <a:off x="2337089" y="2719736"/>
                  <a:ext cx="587829" cy="351344"/>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solidFill>
                        <a:srgbClr val="FF0000"/>
                      </a:solidFill>
                      <a:effectLst/>
                      <a:ea typeface="Calibri"/>
                      <a:cs typeface="Times New Roman"/>
                    </a:rPr>
                    <a:t>50</a:t>
                  </a:r>
                  <a:r>
                    <a:rPr lang="en-US" sz="1100" b="1">
                      <a:solidFill>
                        <a:srgbClr val="FF0000"/>
                      </a:solidFill>
                      <a:effectLst/>
                      <a:ea typeface="Calibri"/>
                      <a:cs typeface="Calibri"/>
                    </a:rPr>
                    <a:t>°</a:t>
                  </a:r>
                  <a:endParaRPr lang="en-US" sz="1100">
                    <a:effectLst/>
                    <a:ea typeface="Calibri"/>
                    <a:cs typeface="Times New Roman"/>
                  </a:endParaRPr>
                </a:p>
              </p:txBody>
            </p:sp>
          </p:grpSp>
          <p:grpSp>
            <p:nvGrpSpPr>
              <p:cNvPr id="31" name="Group 30"/>
              <p:cNvGrpSpPr/>
              <p:nvPr/>
            </p:nvGrpSpPr>
            <p:grpSpPr>
              <a:xfrm>
                <a:off x="2314575" y="247650"/>
                <a:ext cx="2210399" cy="2724890"/>
                <a:chOff x="0" y="0"/>
                <a:chExt cx="2210399" cy="2724890"/>
              </a:xfrm>
            </p:grpSpPr>
            <p:sp>
              <p:nvSpPr>
                <p:cNvPr id="33" name="Right Triangle 32"/>
                <p:cNvSpPr/>
                <p:nvPr/>
              </p:nvSpPr>
              <p:spPr>
                <a:xfrm flipH="1">
                  <a:off x="0" y="0"/>
                  <a:ext cx="2209321" cy="2724890"/>
                </a:xfrm>
                <a:prstGeom prst="rtTriangl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4" name="Rectangle 33"/>
                <p:cNvSpPr/>
                <p:nvPr/>
              </p:nvSpPr>
              <p:spPr>
                <a:xfrm>
                  <a:off x="2000250" y="2514600"/>
                  <a:ext cx="210149" cy="21014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32" name="Text Box 210"/>
              <p:cNvSpPr txBox="1"/>
              <p:nvPr/>
            </p:nvSpPr>
            <p:spPr>
              <a:xfrm>
                <a:off x="3295650" y="2943225"/>
                <a:ext cx="501857" cy="301234"/>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solidFill>
                      <a:srgbClr val="FF0000"/>
                    </a:solidFill>
                    <a:effectLst/>
                    <a:ea typeface="Calibri"/>
                    <a:cs typeface="Times New Roman"/>
                  </a:rPr>
                  <a:t>25 ft</a:t>
                </a:r>
                <a:endParaRPr lang="en-US" sz="1100">
                  <a:effectLst/>
                  <a:ea typeface="Calibri"/>
                  <a:cs typeface="Times New Roman"/>
                </a:endParaRPr>
              </a:p>
            </p:txBody>
          </p:sp>
        </p:grpSp>
      </p:grpSp>
      <mc:AlternateContent xmlns:mc="http://schemas.openxmlformats.org/markup-compatibility/2006" xmlns:a14="http://schemas.microsoft.com/office/drawing/2010/main">
        <mc:Choice Requires="a14">
          <p:sp>
            <p:nvSpPr>
              <p:cNvPr id="5" name="TextBox 4"/>
              <p:cNvSpPr txBox="1"/>
              <p:nvPr/>
            </p:nvSpPr>
            <p:spPr>
              <a:xfrm>
                <a:off x="5943600" y="3153014"/>
                <a:ext cx="1905000" cy="1070678"/>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func>
                        <m:funcPr>
                          <m:ctrlPr>
                            <a:rPr lang="en-US" sz="2400" i="1">
                              <a:latin typeface="Cambria Math"/>
                            </a:rPr>
                          </m:ctrlPr>
                        </m:funcPr>
                        <m:fName>
                          <m:r>
                            <m:rPr>
                              <m:sty m:val="p"/>
                            </m:rPr>
                            <a:rPr lang="en-US" sz="2400">
                              <a:latin typeface="Cambria Math"/>
                            </a:rPr>
                            <m:t>cos</m:t>
                          </m:r>
                        </m:fName>
                        <m:e>
                          <m:r>
                            <a:rPr lang="en-US" sz="2400" i="1">
                              <a:latin typeface="Cambria Math"/>
                            </a:rPr>
                            <m:t>50</m:t>
                          </m:r>
                        </m:e>
                      </m:func>
                      <m:r>
                        <a:rPr lang="en-US" sz="2400" i="1">
                          <a:latin typeface="Cambria Math"/>
                        </a:rPr>
                        <m:t>=</m:t>
                      </m:r>
                      <m:f>
                        <m:fPr>
                          <m:ctrlPr>
                            <a:rPr lang="en-US" sz="2400" i="1">
                              <a:latin typeface="Cambria Math"/>
                            </a:rPr>
                          </m:ctrlPr>
                        </m:fPr>
                        <m:num>
                          <m:r>
                            <a:rPr lang="en-US" sz="2400" i="1">
                              <a:latin typeface="Cambria Math"/>
                            </a:rPr>
                            <m:t>25</m:t>
                          </m:r>
                        </m:num>
                        <m:den>
                          <m:r>
                            <a:rPr lang="en-US" sz="2400" i="1">
                              <a:latin typeface="Cambria Math"/>
                            </a:rPr>
                            <m:t>𝑤</m:t>
                          </m:r>
                        </m:den>
                      </m:f>
                    </m:oMath>
                  </m:oMathPara>
                </a14:m>
                <a:endParaRPr lang="en-US" sz="2400" dirty="0"/>
              </a:p>
              <a:p>
                <a:endParaRPr lang="en-US" dirty="0"/>
              </a:p>
            </p:txBody>
          </p:sp>
        </mc:Choice>
        <mc:Fallback xmlns="">
          <p:sp>
            <p:nvSpPr>
              <p:cNvPr id="5" name="TextBox 4"/>
              <p:cNvSpPr txBox="1">
                <a:spLocks noRot="1" noChangeAspect="1" noMove="1" noResize="1" noEditPoints="1" noAdjustHandles="1" noChangeArrowheads="1" noChangeShapeType="1" noTextEdit="1"/>
              </p:cNvSpPr>
              <p:nvPr/>
            </p:nvSpPr>
            <p:spPr>
              <a:xfrm>
                <a:off x="5943600" y="3153014"/>
                <a:ext cx="1905000" cy="1070678"/>
              </a:xfrm>
              <a:prstGeom prst="rect">
                <a:avLst/>
              </a:prstGeom>
              <a:blipFill rotWithShape="1">
                <a:blip r:embed="rId4"/>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87870060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381000" y="1295400"/>
            <a:ext cx="8382000" cy="1778739"/>
          </a:xfrm>
        </p:spPr>
        <p:txBody>
          <a:bodyPr/>
          <a:lstStyle/>
          <a:p>
            <a:pPr algn="l"/>
            <a:r>
              <a:rPr lang="en-US" sz="2400" dirty="0">
                <a:solidFill>
                  <a:schemeClr val="tx1"/>
                </a:solidFill>
              </a:rPr>
              <a:t>A 25-foot flag pole is erected on the top of a building 10 feet from the side. The guide wire must be anchored to the adjacent building 15 feet away and two feet from the top of the pole. The wire is at a 50° angle with the horizon. How long does the wire need to be</a:t>
            </a:r>
            <a:r>
              <a:rPr lang="en-US" sz="2400" dirty="0" smtClean="0">
                <a:solidFill>
                  <a:schemeClr val="tx1"/>
                </a:solidFill>
              </a:rPr>
              <a:t>?</a:t>
            </a:r>
          </a:p>
          <a:p>
            <a:pPr algn="l"/>
            <a:endParaRPr lang="en-US" sz="2800"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7" name="Group 26"/>
          <p:cNvGrpSpPr/>
          <p:nvPr/>
        </p:nvGrpSpPr>
        <p:grpSpPr>
          <a:xfrm>
            <a:off x="295275" y="2847975"/>
            <a:ext cx="4810125" cy="3476625"/>
            <a:chOff x="0" y="0"/>
            <a:chExt cx="4810125" cy="3476625"/>
          </a:xfrm>
        </p:grpSpPr>
        <p:sp>
          <p:nvSpPr>
            <p:cNvPr id="28" name="Rectangle 27"/>
            <p:cNvSpPr/>
            <p:nvPr/>
          </p:nvSpPr>
          <p:spPr>
            <a:xfrm>
              <a:off x="0" y="0"/>
              <a:ext cx="4810125" cy="34766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29" name="Group 28"/>
            <p:cNvGrpSpPr>
              <a:grpSpLocks noChangeAspect="1"/>
            </p:cNvGrpSpPr>
            <p:nvPr/>
          </p:nvGrpSpPr>
          <p:grpSpPr>
            <a:xfrm>
              <a:off x="76200" y="85725"/>
              <a:ext cx="4663439" cy="3329353"/>
              <a:chOff x="0" y="-24284"/>
              <a:chExt cx="5943600" cy="4244083"/>
            </a:xfrm>
          </p:grpSpPr>
          <p:grpSp>
            <p:nvGrpSpPr>
              <p:cNvPr id="30" name="Group 29"/>
              <p:cNvGrpSpPr/>
              <p:nvPr/>
            </p:nvGrpSpPr>
            <p:grpSpPr>
              <a:xfrm>
                <a:off x="0" y="-24284"/>
                <a:ext cx="5943600" cy="4244083"/>
                <a:chOff x="0" y="-24285"/>
                <a:chExt cx="5943600" cy="4244627"/>
              </a:xfrm>
            </p:grpSpPr>
            <p:grpSp>
              <p:nvGrpSpPr>
                <p:cNvPr id="35" name="Group 34"/>
                <p:cNvGrpSpPr/>
                <p:nvPr/>
              </p:nvGrpSpPr>
              <p:grpSpPr>
                <a:xfrm>
                  <a:off x="0" y="65314"/>
                  <a:ext cx="5943600" cy="4155028"/>
                  <a:chOff x="0" y="0"/>
                  <a:chExt cx="5943600" cy="4155028"/>
                </a:xfrm>
              </p:grpSpPr>
              <p:cxnSp>
                <p:nvCxnSpPr>
                  <p:cNvPr id="41" name="Straight Connector 40"/>
                  <p:cNvCxnSpPr/>
                  <p:nvPr/>
                </p:nvCxnSpPr>
                <p:spPr>
                  <a:xfrm>
                    <a:off x="2315689" y="2915393"/>
                    <a:ext cx="1371600" cy="0"/>
                  </a:xfrm>
                  <a:prstGeom prst="line">
                    <a:avLst/>
                  </a:prstGeom>
                  <a:ln>
                    <a:solidFill>
                      <a:schemeClr val="tx1"/>
                    </a:solidFill>
                    <a:prstDash val="sysDash"/>
                  </a:ln>
                </p:spPr>
                <p:style>
                  <a:lnRef idx="1">
                    <a:schemeClr val="accent2"/>
                  </a:lnRef>
                  <a:fillRef idx="0">
                    <a:schemeClr val="accent2"/>
                  </a:fillRef>
                  <a:effectRef idx="0">
                    <a:schemeClr val="accent2"/>
                  </a:effectRef>
                  <a:fontRef idx="minor">
                    <a:schemeClr val="tx1"/>
                  </a:fontRef>
                </p:style>
              </p:cxnSp>
              <p:grpSp>
                <p:nvGrpSpPr>
                  <p:cNvPr id="42" name="Group 41"/>
                  <p:cNvGrpSpPr/>
                  <p:nvPr/>
                </p:nvGrpSpPr>
                <p:grpSpPr>
                  <a:xfrm>
                    <a:off x="0" y="0"/>
                    <a:ext cx="5943600" cy="4155028"/>
                    <a:chOff x="0" y="0"/>
                    <a:chExt cx="5943600" cy="4155028"/>
                  </a:xfrm>
                </p:grpSpPr>
                <p:sp>
                  <p:nvSpPr>
                    <p:cNvPr id="43" name="Rectangle 42"/>
                    <p:cNvSpPr/>
                    <p:nvPr/>
                  </p:nvSpPr>
                  <p:spPr>
                    <a:xfrm>
                      <a:off x="4506686" y="0"/>
                      <a:ext cx="18288" cy="2286000"/>
                    </a:xfrm>
                    <a:prstGeom prst="rect">
                      <a:avLst/>
                    </a:prstGeom>
                    <a:solidFill>
                      <a:schemeClr val="bg1">
                        <a:lumMod val="65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44" name="Rectangle 43"/>
                    <p:cNvSpPr/>
                    <p:nvPr/>
                  </p:nvSpPr>
                  <p:spPr>
                    <a:xfrm>
                      <a:off x="0" y="2915393"/>
                      <a:ext cx="2315689" cy="110500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45" name="Rectangle 44"/>
                    <p:cNvSpPr/>
                    <p:nvPr/>
                  </p:nvSpPr>
                  <p:spPr>
                    <a:xfrm>
                      <a:off x="3687289" y="2291938"/>
                      <a:ext cx="2256311" cy="186309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cxnSp>
                  <p:nvCxnSpPr>
                    <p:cNvPr id="46" name="Straight Connector 45"/>
                    <p:cNvCxnSpPr/>
                    <p:nvPr/>
                  </p:nvCxnSpPr>
                  <p:spPr>
                    <a:xfrm flipV="1">
                      <a:off x="2315689" y="190006"/>
                      <a:ext cx="2190997" cy="272538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36" name="Text Box 202"/>
                <p:cNvSpPr txBox="1"/>
                <p:nvPr/>
              </p:nvSpPr>
              <p:spPr>
                <a:xfrm>
                  <a:off x="2796639" y="2695863"/>
                  <a:ext cx="587829" cy="355626"/>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a:effectLst/>
                      <a:ea typeface="Calibri"/>
                      <a:cs typeface="Times New Roman"/>
                    </a:rPr>
                    <a:t>15 ft</a:t>
                  </a:r>
                </a:p>
              </p:txBody>
            </p:sp>
            <p:sp>
              <p:nvSpPr>
                <p:cNvPr id="37" name="Text Box 203"/>
                <p:cNvSpPr txBox="1"/>
                <p:nvPr/>
              </p:nvSpPr>
              <p:spPr>
                <a:xfrm>
                  <a:off x="4447310" y="1141492"/>
                  <a:ext cx="587829" cy="40800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a:effectLst/>
                      <a:ea typeface="Calibri"/>
                      <a:cs typeface="Times New Roman"/>
                    </a:rPr>
                    <a:t>25 ft</a:t>
                  </a:r>
                </a:p>
              </p:txBody>
            </p:sp>
            <p:sp>
              <p:nvSpPr>
                <p:cNvPr id="38" name="Text Box 204"/>
                <p:cNvSpPr txBox="1"/>
                <p:nvPr/>
              </p:nvSpPr>
              <p:spPr>
                <a:xfrm>
                  <a:off x="3883233" y="2064400"/>
                  <a:ext cx="587829" cy="351859"/>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a:effectLst/>
                      <a:ea typeface="Calibri"/>
                      <a:cs typeface="Times New Roman"/>
                    </a:rPr>
                    <a:t>10 ft</a:t>
                  </a:r>
                </a:p>
              </p:txBody>
            </p:sp>
            <p:sp>
              <p:nvSpPr>
                <p:cNvPr id="39" name="Text Box 205"/>
                <p:cNvSpPr txBox="1"/>
                <p:nvPr/>
              </p:nvSpPr>
              <p:spPr>
                <a:xfrm>
                  <a:off x="4288843" y="-24285"/>
                  <a:ext cx="587829" cy="358096"/>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a:effectLst/>
                      <a:ea typeface="Calibri"/>
                      <a:cs typeface="Times New Roman"/>
                    </a:rPr>
                    <a:t>2 ft</a:t>
                  </a:r>
                </a:p>
              </p:txBody>
            </p:sp>
            <p:sp>
              <p:nvSpPr>
                <p:cNvPr id="40" name="Text Box 206"/>
                <p:cNvSpPr txBox="1"/>
                <p:nvPr/>
              </p:nvSpPr>
              <p:spPr>
                <a:xfrm>
                  <a:off x="2337089" y="2719736"/>
                  <a:ext cx="587829" cy="351344"/>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solidFill>
                        <a:srgbClr val="FF0000"/>
                      </a:solidFill>
                      <a:effectLst/>
                      <a:ea typeface="Calibri"/>
                      <a:cs typeface="Times New Roman"/>
                    </a:rPr>
                    <a:t>50</a:t>
                  </a:r>
                  <a:r>
                    <a:rPr lang="en-US" sz="1100" b="1">
                      <a:solidFill>
                        <a:srgbClr val="FF0000"/>
                      </a:solidFill>
                      <a:effectLst/>
                      <a:ea typeface="Calibri"/>
                      <a:cs typeface="Calibri"/>
                    </a:rPr>
                    <a:t>°</a:t>
                  </a:r>
                  <a:endParaRPr lang="en-US" sz="1100">
                    <a:effectLst/>
                    <a:ea typeface="Calibri"/>
                    <a:cs typeface="Times New Roman"/>
                  </a:endParaRPr>
                </a:p>
              </p:txBody>
            </p:sp>
          </p:grpSp>
          <p:grpSp>
            <p:nvGrpSpPr>
              <p:cNvPr id="31" name="Group 30"/>
              <p:cNvGrpSpPr/>
              <p:nvPr/>
            </p:nvGrpSpPr>
            <p:grpSpPr>
              <a:xfrm>
                <a:off x="2314575" y="247650"/>
                <a:ext cx="2210399" cy="2724890"/>
                <a:chOff x="0" y="0"/>
                <a:chExt cx="2210399" cy="2724890"/>
              </a:xfrm>
            </p:grpSpPr>
            <p:sp>
              <p:nvSpPr>
                <p:cNvPr id="33" name="Right Triangle 32"/>
                <p:cNvSpPr/>
                <p:nvPr/>
              </p:nvSpPr>
              <p:spPr>
                <a:xfrm flipH="1">
                  <a:off x="0" y="0"/>
                  <a:ext cx="2209321" cy="2724890"/>
                </a:xfrm>
                <a:prstGeom prst="rtTriangl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4" name="Rectangle 33"/>
                <p:cNvSpPr/>
                <p:nvPr/>
              </p:nvSpPr>
              <p:spPr>
                <a:xfrm>
                  <a:off x="2000250" y="2514600"/>
                  <a:ext cx="210149" cy="21014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32" name="Text Box 210"/>
              <p:cNvSpPr txBox="1"/>
              <p:nvPr/>
            </p:nvSpPr>
            <p:spPr>
              <a:xfrm>
                <a:off x="3295650" y="2943225"/>
                <a:ext cx="501857" cy="301234"/>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solidFill>
                      <a:srgbClr val="FF0000"/>
                    </a:solidFill>
                    <a:effectLst/>
                    <a:ea typeface="Calibri"/>
                    <a:cs typeface="Times New Roman"/>
                  </a:rPr>
                  <a:t>25 ft</a:t>
                </a:r>
                <a:endParaRPr lang="en-US" sz="1100">
                  <a:effectLst/>
                  <a:ea typeface="Calibri"/>
                  <a:cs typeface="Times New Roman"/>
                </a:endParaRPr>
              </a:p>
            </p:txBody>
          </p:sp>
        </p:grpSp>
      </p:grpSp>
      <mc:AlternateContent xmlns:mc="http://schemas.openxmlformats.org/markup-compatibility/2006" xmlns:a14="http://schemas.microsoft.com/office/drawing/2010/main">
        <mc:Choice Requires="a14">
          <p:sp>
            <p:nvSpPr>
              <p:cNvPr id="5" name="TextBox 4"/>
              <p:cNvSpPr txBox="1"/>
              <p:nvPr/>
            </p:nvSpPr>
            <p:spPr>
              <a:xfrm>
                <a:off x="5943600" y="3153014"/>
                <a:ext cx="1905000" cy="2141420"/>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func>
                        <m:funcPr>
                          <m:ctrlPr>
                            <a:rPr lang="en-US" sz="2400" i="1">
                              <a:latin typeface="Cambria Math"/>
                            </a:rPr>
                          </m:ctrlPr>
                        </m:funcPr>
                        <m:fName>
                          <m:r>
                            <m:rPr>
                              <m:sty m:val="p"/>
                            </m:rPr>
                            <a:rPr lang="en-US" sz="2400">
                              <a:latin typeface="Cambria Math"/>
                            </a:rPr>
                            <m:t>cos</m:t>
                          </m:r>
                        </m:fName>
                        <m:e>
                          <m:r>
                            <a:rPr lang="en-US" sz="2400" i="1">
                              <a:latin typeface="Cambria Math"/>
                            </a:rPr>
                            <m:t>50</m:t>
                          </m:r>
                        </m:e>
                      </m:func>
                      <m:r>
                        <a:rPr lang="en-US" sz="2400" i="1">
                          <a:latin typeface="Cambria Math"/>
                        </a:rPr>
                        <m:t>=</m:t>
                      </m:r>
                      <m:f>
                        <m:fPr>
                          <m:ctrlPr>
                            <a:rPr lang="en-US" sz="2400" i="1">
                              <a:latin typeface="Cambria Math"/>
                            </a:rPr>
                          </m:ctrlPr>
                        </m:fPr>
                        <m:num>
                          <m:r>
                            <a:rPr lang="en-US" sz="2400" i="1">
                              <a:latin typeface="Cambria Math"/>
                            </a:rPr>
                            <m:t>25</m:t>
                          </m:r>
                        </m:num>
                        <m:den>
                          <m:r>
                            <a:rPr lang="en-US" sz="2400" i="1">
                              <a:latin typeface="Cambria Math"/>
                            </a:rPr>
                            <m:t>𝑤</m:t>
                          </m:r>
                        </m:den>
                      </m:f>
                    </m:oMath>
                  </m:oMathPara>
                </a14:m>
                <a:endParaRPr lang="en-US" sz="2400" dirty="0"/>
              </a:p>
              <a:p>
                <a:pPr/>
                <a14:m>
                  <m:oMathPara xmlns:m="http://schemas.openxmlformats.org/officeDocument/2006/math">
                    <m:oMathParaPr>
                      <m:jc m:val="left"/>
                    </m:oMathParaPr>
                    <m:oMath xmlns:m="http://schemas.openxmlformats.org/officeDocument/2006/math">
                      <m:r>
                        <a:rPr lang="en-US" sz="2400" i="1">
                          <a:latin typeface="Cambria Math"/>
                        </a:rPr>
                        <m:t>𝑤</m:t>
                      </m:r>
                      <m:r>
                        <a:rPr lang="en-US" sz="2400" i="1">
                          <a:latin typeface="Cambria Math"/>
                        </a:rPr>
                        <m:t>=</m:t>
                      </m:r>
                      <m:f>
                        <m:fPr>
                          <m:ctrlPr>
                            <a:rPr lang="en-US" sz="2400" i="1">
                              <a:latin typeface="Cambria Math"/>
                            </a:rPr>
                          </m:ctrlPr>
                        </m:fPr>
                        <m:num>
                          <m:r>
                            <a:rPr lang="en-US" sz="2400" i="1">
                              <a:latin typeface="Cambria Math"/>
                            </a:rPr>
                            <m:t>25</m:t>
                          </m:r>
                        </m:num>
                        <m:den>
                          <m:func>
                            <m:funcPr>
                              <m:ctrlPr>
                                <a:rPr lang="en-US" sz="2400" i="1">
                                  <a:latin typeface="Cambria Math"/>
                                </a:rPr>
                              </m:ctrlPr>
                            </m:funcPr>
                            <m:fName>
                              <m:r>
                                <m:rPr>
                                  <m:sty m:val="p"/>
                                </m:rPr>
                                <a:rPr lang="en-US" sz="2400">
                                  <a:latin typeface="Cambria Math"/>
                                </a:rPr>
                                <m:t>cos</m:t>
                              </m:r>
                            </m:fName>
                            <m:e>
                              <m:r>
                                <a:rPr lang="en-US" sz="2400" i="1">
                                  <a:latin typeface="Cambria Math"/>
                                </a:rPr>
                                <m:t>50</m:t>
                              </m:r>
                            </m:e>
                          </m:func>
                        </m:den>
                      </m:f>
                    </m:oMath>
                  </m:oMathPara>
                </a14:m>
                <a:endParaRPr lang="en-US" sz="2400" dirty="0"/>
              </a:p>
              <a:p>
                <a:endParaRPr lang="en-US" sz="2400" i="1" dirty="0">
                  <a:latin typeface="Cambria Math"/>
                </a:endParaRPr>
              </a:p>
              <a:p>
                <a:endParaRPr lang="en-US" dirty="0"/>
              </a:p>
            </p:txBody>
          </p:sp>
        </mc:Choice>
        <mc:Fallback xmlns="">
          <p:sp>
            <p:nvSpPr>
              <p:cNvPr id="5" name="TextBox 4"/>
              <p:cNvSpPr txBox="1">
                <a:spLocks noRot="1" noChangeAspect="1" noMove="1" noResize="1" noEditPoints="1" noAdjustHandles="1" noChangeArrowheads="1" noChangeShapeType="1" noTextEdit="1"/>
              </p:cNvSpPr>
              <p:nvPr/>
            </p:nvSpPr>
            <p:spPr>
              <a:xfrm>
                <a:off x="5943600" y="3153014"/>
                <a:ext cx="1905000" cy="2141420"/>
              </a:xfrm>
              <a:prstGeom prst="rect">
                <a:avLst/>
              </a:prstGeom>
              <a:blipFill rotWithShape="1">
                <a:blip r:embed="rId4"/>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79432648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381000" y="1295400"/>
            <a:ext cx="8382000" cy="1778739"/>
          </a:xfrm>
        </p:spPr>
        <p:txBody>
          <a:bodyPr/>
          <a:lstStyle/>
          <a:p>
            <a:pPr algn="l"/>
            <a:r>
              <a:rPr lang="en-US" sz="2400" dirty="0">
                <a:solidFill>
                  <a:schemeClr val="tx1"/>
                </a:solidFill>
              </a:rPr>
              <a:t>A 25-foot flag pole is erected on the top of a building 10 feet from the side. The guide wire must be anchored to the adjacent building 15 feet away and two feet from the top of the pole. The wire is at a 50° angle with the horizon. How long does the wire need to be</a:t>
            </a:r>
            <a:r>
              <a:rPr lang="en-US" sz="2400" dirty="0" smtClean="0">
                <a:solidFill>
                  <a:schemeClr val="tx1"/>
                </a:solidFill>
              </a:rPr>
              <a:t>?</a:t>
            </a:r>
          </a:p>
          <a:p>
            <a:pPr algn="l"/>
            <a:endParaRPr lang="en-US" sz="2800"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7" name="Group 26"/>
          <p:cNvGrpSpPr/>
          <p:nvPr/>
        </p:nvGrpSpPr>
        <p:grpSpPr>
          <a:xfrm>
            <a:off x="295275" y="2847975"/>
            <a:ext cx="4810125" cy="3476625"/>
            <a:chOff x="0" y="0"/>
            <a:chExt cx="4810125" cy="3476625"/>
          </a:xfrm>
        </p:grpSpPr>
        <p:sp>
          <p:nvSpPr>
            <p:cNvPr id="28" name="Rectangle 27"/>
            <p:cNvSpPr/>
            <p:nvPr/>
          </p:nvSpPr>
          <p:spPr>
            <a:xfrm>
              <a:off x="0" y="0"/>
              <a:ext cx="4810125" cy="34766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29" name="Group 28"/>
            <p:cNvGrpSpPr>
              <a:grpSpLocks noChangeAspect="1"/>
            </p:cNvGrpSpPr>
            <p:nvPr/>
          </p:nvGrpSpPr>
          <p:grpSpPr>
            <a:xfrm>
              <a:off x="76200" y="85725"/>
              <a:ext cx="4663439" cy="3329353"/>
              <a:chOff x="0" y="-24284"/>
              <a:chExt cx="5943600" cy="4244083"/>
            </a:xfrm>
          </p:grpSpPr>
          <p:grpSp>
            <p:nvGrpSpPr>
              <p:cNvPr id="30" name="Group 29"/>
              <p:cNvGrpSpPr/>
              <p:nvPr/>
            </p:nvGrpSpPr>
            <p:grpSpPr>
              <a:xfrm>
                <a:off x="0" y="-24284"/>
                <a:ext cx="5943600" cy="4244083"/>
                <a:chOff x="0" y="-24285"/>
                <a:chExt cx="5943600" cy="4244627"/>
              </a:xfrm>
            </p:grpSpPr>
            <p:grpSp>
              <p:nvGrpSpPr>
                <p:cNvPr id="35" name="Group 34"/>
                <p:cNvGrpSpPr/>
                <p:nvPr/>
              </p:nvGrpSpPr>
              <p:grpSpPr>
                <a:xfrm>
                  <a:off x="0" y="65314"/>
                  <a:ext cx="5943600" cy="4155028"/>
                  <a:chOff x="0" y="0"/>
                  <a:chExt cx="5943600" cy="4155028"/>
                </a:xfrm>
              </p:grpSpPr>
              <p:cxnSp>
                <p:nvCxnSpPr>
                  <p:cNvPr id="41" name="Straight Connector 40"/>
                  <p:cNvCxnSpPr/>
                  <p:nvPr/>
                </p:nvCxnSpPr>
                <p:spPr>
                  <a:xfrm>
                    <a:off x="2315689" y="2915393"/>
                    <a:ext cx="1371600" cy="0"/>
                  </a:xfrm>
                  <a:prstGeom prst="line">
                    <a:avLst/>
                  </a:prstGeom>
                  <a:ln>
                    <a:solidFill>
                      <a:schemeClr val="tx1"/>
                    </a:solidFill>
                    <a:prstDash val="sysDash"/>
                  </a:ln>
                </p:spPr>
                <p:style>
                  <a:lnRef idx="1">
                    <a:schemeClr val="accent2"/>
                  </a:lnRef>
                  <a:fillRef idx="0">
                    <a:schemeClr val="accent2"/>
                  </a:fillRef>
                  <a:effectRef idx="0">
                    <a:schemeClr val="accent2"/>
                  </a:effectRef>
                  <a:fontRef idx="minor">
                    <a:schemeClr val="tx1"/>
                  </a:fontRef>
                </p:style>
              </p:cxnSp>
              <p:grpSp>
                <p:nvGrpSpPr>
                  <p:cNvPr id="42" name="Group 41"/>
                  <p:cNvGrpSpPr/>
                  <p:nvPr/>
                </p:nvGrpSpPr>
                <p:grpSpPr>
                  <a:xfrm>
                    <a:off x="0" y="0"/>
                    <a:ext cx="5943600" cy="4155028"/>
                    <a:chOff x="0" y="0"/>
                    <a:chExt cx="5943600" cy="4155028"/>
                  </a:xfrm>
                </p:grpSpPr>
                <p:sp>
                  <p:nvSpPr>
                    <p:cNvPr id="43" name="Rectangle 42"/>
                    <p:cNvSpPr/>
                    <p:nvPr/>
                  </p:nvSpPr>
                  <p:spPr>
                    <a:xfrm>
                      <a:off x="4506686" y="0"/>
                      <a:ext cx="18288" cy="2286000"/>
                    </a:xfrm>
                    <a:prstGeom prst="rect">
                      <a:avLst/>
                    </a:prstGeom>
                    <a:solidFill>
                      <a:schemeClr val="bg1">
                        <a:lumMod val="65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44" name="Rectangle 43"/>
                    <p:cNvSpPr/>
                    <p:nvPr/>
                  </p:nvSpPr>
                  <p:spPr>
                    <a:xfrm>
                      <a:off x="0" y="2915393"/>
                      <a:ext cx="2315689" cy="110500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45" name="Rectangle 44"/>
                    <p:cNvSpPr/>
                    <p:nvPr/>
                  </p:nvSpPr>
                  <p:spPr>
                    <a:xfrm>
                      <a:off x="3687289" y="2291938"/>
                      <a:ext cx="2256311" cy="186309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cxnSp>
                  <p:nvCxnSpPr>
                    <p:cNvPr id="46" name="Straight Connector 45"/>
                    <p:cNvCxnSpPr/>
                    <p:nvPr/>
                  </p:nvCxnSpPr>
                  <p:spPr>
                    <a:xfrm flipV="1">
                      <a:off x="2315689" y="190006"/>
                      <a:ext cx="2190997" cy="272538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36" name="Text Box 202"/>
                <p:cNvSpPr txBox="1"/>
                <p:nvPr/>
              </p:nvSpPr>
              <p:spPr>
                <a:xfrm>
                  <a:off x="2796639" y="2695863"/>
                  <a:ext cx="587829" cy="355626"/>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a:effectLst/>
                      <a:ea typeface="Calibri"/>
                      <a:cs typeface="Times New Roman"/>
                    </a:rPr>
                    <a:t>15 ft</a:t>
                  </a:r>
                </a:p>
              </p:txBody>
            </p:sp>
            <p:sp>
              <p:nvSpPr>
                <p:cNvPr id="37" name="Text Box 203"/>
                <p:cNvSpPr txBox="1"/>
                <p:nvPr/>
              </p:nvSpPr>
              <p:spPr>
                <a:xfrm>
                  <a:off x="4447310" y="1141492"/>
                  <a:ext cx="587829" cy="40800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a:effectLst/>
                      <a:ea typeface="Calibri"/>
                      <a:cs typeface="Times New Roman"/>
                    </a:rPr>
                    <a:t>25 ft</a:t>
                  </a:r>
                </a:p>
              </p:txBody>
            </p:sp>
            <p:sp>
              <p:nvSpPr>
                <p:cNvPr id="38" name="Text Box 204"/>
                <p:cNvSpPr txBox="1"/>
                <p:nvPr/>
              </p:nvSpPr>
              <p:spPr>
                <a:xfrm>
                  <a:off x="3883233" y="2064400"/>
                  <a:ext cx="587829" cy="351859"/>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a:effectLst/>
                      <a:ea typeface="Calibri"/>
                      <a:cs typeface="Times New Roman"/>
                    </a:rPr>
                    <a:t>10 ft</a:t>
                  </a:r>
                </a:p>
              </p:txBody>
            </p:sp>
            <p:sp>
              <p:nvSpPr>
                <p:cNvPr id="39" name="Text Box 205"/>
                <p:cNvSpPr txBox="1"/>
                <p:nvPr/>
              </p:nvSpPr>
              <p:spPr>
                <a:xfrm>
                  <a:off x="4288843" y="-24285"/>
                  <a:ext cx="587829" cy="358096"/>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a:effectLst/>
                      <a:ea typeface="Calibri"/>
                      <a:cs typeface="Times New Roman"/>
                    </a:rPr>
                    <a:t>2 ft</a:t>
                  </a:r>
                </a:p>
              </p:txBody>
            </p:sp>
            <p:sp>
              <p:nvSpPr>
                <p:cNvPr id="40" name="Text Box 206"/>
                <p:cNvSpPr txBox="1"/>
                <p:nvPr/>
              </p:nvSpPr>
              <p:spPr>
                <a:xfrm>
                  <a:off x="2337089" y="2719736"/>
                  <a:ext cx="587829" cy="351344"/>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solidFill>
                        <a:srgbClr val="FF0000"/>
                      </a:solidFill>
                      <a:effectLst/>
                      <a:ea typeface="Calibri"/>
                      <a:cs typeface="Times New Roman"/>
                    </a:rPr>
                    <a:t>50</a:t>
                  </a:r>
                  <a:r>
                    <a:rPr lang="en-US" sz="1100" b="1">
                      <a:solidFill>
                        <a:srgbClr val="FF0000"/>
                      </a:solidFill>
                      <a:effectLst/>
                      <a:ea typeface="Calibri"/>
                      <a:cs typeface="Calibri"/>
                    </a:rPr>
                    <a:t>°</a:t>
                  </a:r>
                  <a:endParaRPr lang="en-US" sz="1100">
                    <a:effectLst/>
                    <a:ea typeface="Calibri"/>
                    <a:cs typeface="Times New Roman"/>
                  </a:endParaRPr>
                </a:p>
              </p:txBody>
            </p:sp>
          </p:grpSp>
          <p:grpSp>
            <p:nvGrpSpPr>
              <p:cNvPr id="31" name="Group 30"/>
              <p:cNvGrpSpPr/>
              <p:nvPr/>
            </p:nvGrpSpPr>
            <p:grpSpPr>
              <a:xfrm>
                <a:off x="2314575" y="247650"/>
                <a:ext cx="2210399" cy="2724890"/>
                <a:chOff x="0" y="0"/>
                <a:chExt cx="2210399" cy="2724890"/>
              </a:xfrm>
            </p:grpSpPr>
            <p:sp>
              <p:nvSpPr>
                <p:cNvPr id="33" name="Right Triangle 32"/>
                <p:cNvSpPr/>
                <p:nvPr/>
              </p:nvSpPr>
              <p:spPr>
                <a:xfrm flipH="1">
                  <a:off x="0" y="0"/>
                  <a:ext cx="2209321" cy="2724890"/>
                </a:xfrm>
                <a:prstGeom prst="rtTriangl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4" name="Rectangle 33"/>
                <p:cNvSpPr/>
                <p:nvPr/>
              </p:nvSpPr>
              <p:spPr>
                <a:xfrm>
                  <a:off x="2000250" y="2514600"/>
                  <a:ext cx="210149" cy="21014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32" name="Text Box 210"/>
              <p:cNvSpPr txBox="1"/>
              <p:nvPr/>
            </p:nvSpPr>
            <p:spPr>
              <a:xfrm>
                <a:off x="3295650" y="2943225"/>
                <a:ext cx="501857" cy="301234"/>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solidFill>
                      <a:srgbClr val="FF0000"/>
                    </a:solidFill>
                    <a:effectLst/>
                    <a:ea typeface="Calibri"/>
                    <a:cs typeface="Times New Roman"/>
                  </a:rPr>
                  <a:t>25 ft</a:t>
                </a:r>
                <a:endParaRPr lang="en-US" sz="1100">
                  <a:effectLst/>
                  <a:ea typeface="Calibri"/>
                  <a:cs typeface="Times New Roman"/>
                </a:endParaRPr>
              </a:p>
            </p:txBody>
          </p:sp>
        </p:grpSp>
      </p:grpSp>
      <mc:AlternateContent xmlns:mc="http://schemas.openxmlformats.org/markup-compatibility/2006" xmlns:a14="http://schemas.microsoft.com/office/drawing/2010/main">
        <mc:Choice Requires="a14">
          <p:sp>
            <p:nvSpPr>
              <p:cNvPr id="5" name="TextBox 4"/>
              <p:cNvSpPr txBox="1"/>
              <p:nvPr/>
            </p:nvSpPr>
            <p:spPr>
              <a:xfrm>
                <a:off x="5943600" y="3153014"/>
                <a:ext cx="1905000" cy="251075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func>
                        <m:funcPr>
                          <m:ctrlPr>
                            <a:rPr lang="en-US" sz="2400" i="1">
                              <a:latin typeface="Cambria Math"/>
                            </a:rPr>
                          </m:ctrlPr>
                        </m:funcPr>
                        <m:fName>
                          <m:r>
                            <m:rPr>
                              <m:sty m:val="p"/>
                            </m:rPr>
                            <a:rPr lang="en-US" sz="2400">
                              <a:latin typeface="Cambria Math"/>
                            </a:rPr>
                            <m:t>cos</m:t>
                          </m:r>
                        </m:fName>
                        <m:e>
                          <m:r>
                            <a:rPr lang="en-US" sz="2400" i="1">
                              <a:latin typeface="Cambria Math"/>
                            </a:rPr>
                            <m:t>50</m:t>
                          </m:r>
                        </m:e>
                      </m:func>
                      <m:r>
                        <a:rPr lang="en-US" sz="2400" i="1">
                          <a:latin typeface="Cambria Math"/>
                        </a:rPr>
                        <m:t>=</m:t>
                      </m:r>
                      <m:f>
                        <m:fPr>
                          <m:ctrlPr>
                            <a:rPr lang="en-US" sz="2400" i="1">
                              <a:latin typeface="Cambria Math"/>
                            </a:rPr>
                          </m:ctrlPr>
                        </m:fPr>
                        <m:num>
                          <m:r>
                            <a:rPr lang="en-US" sz="2400" i="1">
                              <a:latin typeface="Cambria Math"/>
                            </a:rPr>
                            <m:t>25</m:t>
                          </m:r>
                        </m:num>
                        <m:den>
                          <m:r>
                            <a:rPr lang="en-US" sz="2400" i="1">
                              <a:latin typeface="Cambria Math"/>
                            </a:rPr>
                            <m:t>𝑤</m:t>
                          </m:r>
                        </m:den>
                      </m:f>
                    </m:oMath>
                  </m:oMathPara>
                </a14:m>
                <a:endParaRPr lang="en-US" sz="2400" dirty="0"/>
              </a:p>
              <a:p>
                <a:pPr/>
                <a14:m>
                  <m:oMathPara xmlns:m="http://schemas.openxmlformats.org/officeDocument/2006/math">
                    <m:oMathParaPr>
                      <m:jc m:val="left"/>
                    </m:oMathParaPr>
                    <m:oMath xmlns:m="http://schemas.openxmlformats.org/officeDocument/2006/math">
                      <m:r>
                        <a:rPr lang="en-US" sz="2400" i="1">
                          <a:latin typeface="Cambria Math"/>
                        </a:rPr>
                        <m:t>𝑤</m:t>
                      </m:r>
                      <m:r>
                        <a:rPr lang="en-US" sz="2400" i="1">
                          <a:latin typeface="Cambria Math"/>
                        </a:rPr>
                        <m:t>=</m:t>
                      </m:r>
                      <m:f>
                        <m:fPr>
                          <m:ctrlPr>
                            <a:rPr lang="en-US" sz="2400" i="1">
                              <a:latin typeface="Cambria Math"/>
                            </a:rPr>
                          </m:ctrlPr>
                        </m:fPr>
                        <m:num>
                          <m:r>
                            <a:rPr lang="en-US" sz="2400" i="1">
                              <a:latin typeface="Cambria Math"/>
                            </a:rPr>
                            <m:t>25</m:t>
                          </m:r>
                        </m:num>
                        <m:den>
                          <m:func>
                            <m:funcPr>
                              <m:ctrlPr>
                                <a:rPr lang="en-US" sz="2400" i="1">
                                  <a:latin typeface="Cambria Math"/>
                                </a:rPr>
                              </m:ctrlPr>
                            </m:funcPr>
                            <m:fName>
                              <m:r>
                                <m:rPr>
                                  <m:sty m:val="p"/>
                                </m:rPr>
                                <a:rPr lang="en-US" sz="2400">
                                  <a:latin typeface="Cambria Math"/>
                                </a:rPr>
                                <m:t>cos</m:t>
                              </m:r>
                            </m:fName>
                            <m:e>
                              <m:r>
                                <a:rPr lang="en-US" sz="2400" i="1">
                                  <a:latin typeface="Cambria Math"/>
                                </a:rPr>
                                <m:t>50</m:t>
                              </m:r>
                            </m:e>
                          </m:func>
                        </m:den>
                      </m:f>
                    </m:oMath>
                  </m:oMathPara>
                </a14:m>
                <a:endParaRPr lang="en-US" sz="2400" dirty="0"/>
              </a:p>
              <a:p>
                <a:endParaRPr lang="en-US" sz="2400" i="1" dirty="0">
                  <a:latin typeface="Cambria Math"/>
                </a:endParaRPr>
              </a:p>
              <a:p>
                <a14:m>
                  <m:oMath xmlns:m="http://schemas.openxmlformats.org/officeDocument/2006/math">
                    <m:r>
                      <a:rPr lang="en-US" sz="2400" i="1">
                        <a:latin typeface="Cambria Math"/>
                      </a:rPr>
                      <m:t>𝑤</m:t>
                    </m:r>
                    <m:r>
                      <a:rPr lang="en-US" sz="2400" i="1">
                        <a:latin typeface="Cambria Math"/>
                      </a:rPr>
                      <m:t>=38.89</m:t>
                    </m:r>
                  </m:oMath>
                </a14:m>
                <a:r>
                  <a:rPr lang="en-US" sz="2400" dirty="0"/>
                  <a:t> </a:t>
                </a:r>
              </a:p>
              <a:p>
                <a:endParaRPr lang="en-US" dirty="0"/>
              </a:p>
            </p:txBody>
          </p:sp>
        </mc:Choice>
        <mc:Fallback xmlns="">
          <p:sp>
            <p:nvSpPr>
              <p:cNvPr id="5" name="TextBox 4"/>
              <p:cNvSpPr txBox="1">
                <a:spLocks noRot="1" noChangeAspect="1" noMove="1" noResize="1" noEditPoints="1" noAdjustHandles="1" noChangeArrowheads="1" noChangeShapeType="1" noTextEdit="1"/>
              </p:cNvSpPr>
              <p:nvPr/>
            </p:nvSpPr>
            <p:spPr>
              <a:xfrm>
                <a:off x="5943600" y="3153014"/>
                <a:ext cx="1905000" cy="2510752"/>
              </a:xfrm>
              <a:prstGeom prst="rect">
                <a:avLst/>
              </a:prstGeom>
              <a:blipFill rotWithShape="1">
                <a:blip r:embed="rId4"/>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413594970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381000" y="1295400"/>
            <a:ext cx="8382000" cy="1778739"/>
          </a:xfrm>
        </p:spPr>
        <p:txBody>
          <a:bodyPr/>
          <a:lstStyle/>
          <a:p>
            <a:pPr algn="l"/>
            <a:r>
              <a:rPr lang="en-US" sz="2400" dirty="0">
                <a:solidFill>
                  <a:schemeClr val="tx1"/>
                </a:solidFill>
              </a:rPr>
              <a:t>A 25-foot flag pole is erected on the top of a building 10 feet from the side. The guide wire must be anchored to the adjacent building 15 feet away and two feet from the top of the pole. The wire is at a 50° angle with the horizon. How long does the wire need to be</a:t>
            </a:r>
            <a:r>
              <a:rPr lang="en-US" sz="2400" dirty="0" smtClean="0">
                <a:solidFill>
                  <a:schemeClr val="tx1"/>
                </a:solidFill>
              </a:rPr>
              <a:t>?</a:t>
            </a:r>
          </a:p>
          <a:p>
            <a:pPr algn="l"/>
            <a:endParaRPr lang="en-US" sz="2800"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7" name="Group 26"/>
          <p:cNvGrpSpPr/>
          <p:nvPr/>
        </p:nvGrpSpPr>
        <p:grpSpPr>
          <a:xfrm>
            <a:off x="295275" y="2847975"/>
            <a:ext cx="4810125" cy="3476625"/>
            <a:chOff x="0" y="0"/>
            <a:chExt cx="4810125" cy="3476625"/>
          </a:xfrm>
        </p:grpSpPr>
        <p:sp>
          <p:nvSpPr>
            <p:cNvPr id="28" name="Rectangle 27"/>
            <p:cNvSpPr/>
            <p:nvPr/>
          </p:nvSpPr>
          <p:spPr>
            <a:xfrm>
              <a:off x="0" y="0"/>
              <a:ext cx="4810125" cy="34766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29" name="Group 28"/>
            <p:cNvGrpSpPr>
              <a:grpSpLocks noChangeAspect="1"/>
            </p:cNvGrpSpPr>
            <p:nvPr/>
          </p:nvGrpSpPr>
          <p:grpSpPr>
            <a:xfrm>
              <a:off x="76200" y="85725"/>
              <a:ext cx="4663439" cy="3329353"/>
              <a:chOff x="0" y="-24284"/>
              <a:chExt cx="5943600" cy="4244083"/>
            </a:xfrm>
          </p:grpSpPr>
          <p:grpSp>
            <p:nvGrpSpPr>
              <p:cNvPr id="30" name="Group 29"/>
              <p:cNvGrpSpPr/>
              <p:nvPr/>
            </p:nvGrpSpPr>
            <p:grpSpPr>
              <a:xfrm>
                <a:off x="0" y="-24284"/>
                <a:ext cx="5943600" cy="4244083"/>
                <a:chOff x="0" y="-24285"/>
                <a:chExt cx="5943600" cy="4244627"/>
              </a:xfrm>
            </p:grpSpPr>
            <p:grpSp>
              <p:nvGrpSpPr>
                <p:cNvPr id="35" name="Group 34"/>
                <p:cNvGrpSpPr/>
                <p:nvPr/>
              </p:nvGrpSpPr>
              <p:grpSpPr>
                <a:xfrm>
                  <a:off x="0" y="65314"/>
                  <a:ext cx="5943600" cy="4155028"/>
                  <a:chOff x="0" y="0"/>
                  <a:chExt cx="5943600" cy="4155028"/>
                </a:xfrm>
              </p:grpSpPr>
              <p:cxnSp>
                <p:nvCxnSpPr>
                  <p:cNvPr id="41" name="Straight Connector 40"/>
                  <p:cNvCxnSpPr/>
                  <p:nvPr/>
                </p:nvCxnSpPr>
                <p:spPr>
                  <a:xfrm>
                    <a:off x="2315689" y="2915393"/>
                    <a:ext cx="1371600" cy="0"/>
                  </a:xfrm>
                  <a:prstGeom prst="line">
                    <a:avLst/>
                  </a:prstGeom>
                  <a:ln>
                    <a:solidFill>
                      <a:schemeClr val="tx1"/>
                    </a:solidFill>
                    <a:prstDash val="sysDash"/>
                  </a:ln>
                </p:spPr>
                <p:style>
                  <a:lnRef idx="1">
                    <a:schemeClr val="accent2"/>
                  </a:lnRef>
                  <a:fillRef idx="0">
                    <a:schemeClr val="accent2"/>
                  </a:fillRef>
                  <a:effectRef idx="0">
                    <a:schemeClr val="accent2"/>
                  </a:effectRef>
                  <a:fontRef idx="minor">
                    <a:schemeClr val="tx1"/>
                  </a:fontRef>
                </p:style>
              </p:cxnSp>
              <p:grpSp>
                <p:nvGrpSpPr>
                  <p:cNvPr id="42" name="Group 41"/>
                  <p:cNvGrpSpPr/>
                  <p:nvPr/>
                </p:nvGrpSpPr>
                <p:grpSpPr>
                  <a:xfrm>
                    <a:off x="0" y="0"/>
                    <a:ext cx="5943600" cy="4155028"/>
                    <a:chOff x="0" y="0"/>
                    <a:chExt cx="5943600" cy="4155028"/>
                  </a:xfrm>
                </p:grpSpPr>
                <p:sp>
                  <p:nvSpPr>
                    <p:cNvPr id="43" name="Rectangle 42"/>
                    <p:cNvSpPr/>
                    <p:nvPr/>
                  </p:nvSpPr>
                  <p:spPr>
                    <a:xfrm>
                      <a:off x="4506686" y="0"/>
                      <a:ext cx="18288" cy="2286000"/>
                    </a:xfrm>
                    <a:prstGeom prst="rect">
                      <a:avLst/>
                    </a:prstGeom>
                    <a:solidFill>
                      <a:schemeClr val="bg1">
                        <a:lumMod val="65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44" name="Rectangle 43"/>
                    <p:cNvSpPr/>
                    <p:nvPr/>
                  </p:nvSpPr>
                  <p:spPr>
                    <a:xfrm>
                      <a:off x="0" y="2915393"/>
                      <a:ext cx="2315689" cy="110500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45" name="Rectangle 44"/>
                    <p:cNvSpPr/>
                    <p:nvPr/>
                  </p:nvSpPr>
                  <p:spPr>
                    <a:xfrm>
                      <a:off x="3687289" y="2291938"/>
                      <a:ext cx="2256311" cy="186309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cxnSp>
                  <p:nvCxnSpPr>
                    <p:cNvPr id="46" name="Straight Connector 45"/>
                    <p:cNvCxnSpPr/>
                    <p:nvPr/>
                  </p:nvCxnSpPr>
                  <p:spPr>
                    <a:xfrm flipV="1">
                      <a:off x="2315689" y="190006"/>
                      <a:ext cx="2190997" cy="272538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36" name="Text Box 202"/>
                <p:cNvSpPr txBox="1"/>
                <p:nvPr/>
              </p:nvSpPr>
              <p:spPr>
                <a:xfrm>
                  <a:off x="2796639" y="2695863"/>
                  <a:ext cx="587829" cy="355626"/>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a:effectLst/>
                      <a:ea typeface="Calibri"/>
                      <a:cs typeface="Times New Roman"/>
                    </a:rPr>
                    <a:t>15 ft</a:t>
                  </a:r>
                </a:p>
              </p:txBody>
            </p:sp>
            <p:sp>
              <p:nvSpPr>
                <p:cNvPr id="37" name="Text Box 203"/>
                <p:cNvSpPr txBox="1"/>
                <p:nvPr/>
              </p:nvSpPr>
              <p:spPr>
                <a:xfrm>
                  <a:off x="4447310" y="1141492"/>
                  <a:ext cx="587829" cy="40800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a:effectLst/>
                      <a:ea typeface="Calibri"/>
                      <a:cs typeface="Times New Roman"/>
                    </a:rPr>
                    <a:t>25 ft</a:t>
                  </a:r>
                </a:p>
              </p:txBody>
            </p:sp>
            <p:sp>
              <p:nvSpPr>
                <p:cNvPr id="38" name="Text Box 204"/>
                <p:cNvSpPr txBox="1"/>
                <p:nvPr/>
              </p:nvSpPr>
              <p:spPr>
                <a:xfrm>
                  <a:off x="3883233" y="2064400"/>
                  <a:ext cx="587829" cy="351859"/>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a:effectLst/>
                      <a:ea typeface="Calibri"/>
                      <a:cs typeface="Times New Roman"/>
                    </a:rPr>
                    <a:t>10 ft</a:t>
                  </a:r>
                </a:p>
              </p:txBody>
            </p:sp>
            <p:sp>
              <p:nvSpPr>
                <p:cNvPr id="39" name="Text Box 205"/>
                <p:cNvSpPr txBox="1"/>
                <p:nvPr/>
              </p:nvSpPr>
              <p:spPr>
                <a:xfrm>
                  <a:off x="4288843" y="-24285"/>
                  <a:ext cx="587829" cy="358096"/>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a:effectLst/>
                      <a:ea typeface="Calibri"/>
                      <a:cs typeface="Times New Roman"/>
                    </a:rPr>
                    <a:t>2 ft</a:t>
                  </a:r>
                </a:p>
              </p:txBody>
            </p:sp>
            <p:sp>
              <p:nvSpPr>
                <p:cNvPr id="40" name="Text Box 206"/>
                <p:cNvSpPr txBox="1"/>
                <p:nvPr/>
              </p:nvSpPr>
              <p:spPr>
                <a:xfrm>
                  <a:off x="2337089" y="2719736"/>
                  <a:ext cx="587829" cy="351344"/>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solidFill>
                        <a:srgbClr val="FF0000"/>
                      </a:solidFill>
                      <a:effectLst/>
                      <a:ea typeface="Calibri"/>
                      <a:cs typeface="Times New Roman"/>
                    </a:rPr>
                    <a:t>50</a:t>
                  </a:r>
                  <a:r>
                    <a:rPr lang="en-US" sz="1100" b="1">
                      <a:solidFill>
                        <a:srgbClr val="FF0000"/>
                      </a:solidFill>
                      <a:effectLst/>
                      <a:ea typeface="Calibri"/>
                      <a:cs typeface="Calibri"/>
                    </a:rPr>
                    <a:t>°</a:t>
                  </a:r>
                  <a:endParaRPr lang="en-US" sz="1100">
                    <a:effectLst/>
                    <a:ea typeface="Calibri"/>
                    <a:cs typeface="Times New Roman"/>
                  </a:endParaRPr>
                </a:p>
              </p:txBody>
            </p:sp>
          </p:grpSp>
          <p:grpSp>
            <p:nvGrpSpPr>
              <p:cNvPr id="31" name="Group 30"/>
              <p:cNvGrpSpPr/>
              <p:nvPr/>
            </p:nvGrpSpPr>
            <p:grpSpPr>
              <a:xfrm>
                <a:off x="2314575" y="247650"/>
                <a:ext cx="2210399" cy="2724890"/>
                <a:chOff x="0" y="0"/>
                <a:chExt cx="2210399" cy="2724890"/>
              </a:xfrm>
            </p:grpSpPr>
            <p:sp>
              <p:nvSpPr>
                <p:cNvPr id="33" name="Right Triangle 32"/>
                <p:cNvSpPr/>
                <p:nvPr/>
              </p:nvSpPr>
              <p:spPr>
                <a:xfrm flipH="1">
                  <a:off x="0" y="0"/>
                  <a:ext cx="2209321" cy="2724890"/>
                </a:xfrm>
                <a:prstGeom prst="rtTriangl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4" name="Rectangle 33"/>
                <p:cNvSpPr/>
                <p:nvPr/>
              </p:nvSpPr>
              <p:spPr>
                <a:xfrm>
                  <a:off x="2000250" y="2514600"/>
                  <a:ext cx="210149" cy="21014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32" name="Text Box 210"/>
              <p:cNvSpPr txBox="1"/>
              <p:nvPr/>
            </p:nvSpPr>
            <p:spPr>
              <a:xfrm>
                <a:off x="3295650" y="2943225"/>
                <a:ext cx="501857" cy="301234"/>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solidFill>
                      <a:srgbClr val="FF0000"/>
                    </a:solidFill>
                    <a:effectLst/>
                    <a:ea typeface="Calibri"/>
                    <a:cs typeface="Times New Roman"/>
                  </a:rPr>
                  <a:t>25 ft</a:t>
                </a:r>
                <a:endParaRPr lang="en-US" sz="1100">
                  <a:effectLst/>
                  <a:ea typeface="Calibri"/>
                  <a:cs typeface="Times New Roman"/>
                </a:endParaRPr>
              </a:p>
            </p:txBody>
          </p:sp>
        </p:grpSp>
      </p:grpSp>
      <mc:AlternateContent xmlns:mc="http://schemas.openxmlformats.org/markup-compatibility/2006" xmlns:a14="http://schemas.microsoft.com/office/drawing/2010/main">
        <mc:Choice Requires="a14">
          <p:sp>
            <p:nvSpPr>
              <p:cNvPr id="5" name="TextBox 4"/>
              <p:cNvSpPr txBox="1"/>
              <p:nvPr/>
            </p:nvSpPr>
            <p:spPr>
              <a:xfrm>
                <a:off x="5943600" y="3153014"/>
                <a:ext cx="1905000" cy="2880084"/>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func>
                        <m:funcPr>
                          <m:ctrlPr>
                            <a:rPr lang="en-US" sz="2400" i="1">
                              <a:latin typeface="Cambria Math"/>
                            </a:rPr>
                          </m:ctrlPr>
                        </m:funcPr>
                        <m:fName>
                          <m:r>
                            <m:rPr>
                              <m:sty m:val="p"/>
                            </m:rPr>
                            <a:rPr lang="en-US" sz="2400">
                              <a:latin typeface="Cambria Math"/>
                            </a:rPr>
                            <m:t>cos</m:t>
                          </m:r>
                        </m:fName>
                        <m:e>
                          <m:r>
                            <a:rPr lang="en-US" sz="2400" i="1">
                              <a:latin typeface="Cambria Math"/>
                            </a:rPr>
                            <m:t>50</m:t>
                          </m:r>
                        </m:e>
                      </m:func>
                      <m:r>
                        <a:rPr lang="en-US" sz="2400" i="1">
                          <a:latin typeface="Cambria Math"/>
                        </a:rPr>
                        <m:t>=</m:t>
                      </m:r>
                      <m:f>
                        <m:fPr>
                          <m:ctrlPr>
                            <a:rPr lang="en-US" sz="2400" i="1">
                              <a:latin typeface="Cambria Math"/>
                            </a:rPr>
                          </m:ctrlPr>
                        </m:fPr>
                        <m:num>
                          <m:r>
                            <a:rPr lang="en-US" sz="2400" i="1">
                              <a:latin typeface="Cambria Math"/>
                            </a:rPr>
                            <m:t>25</m:t>
                          </m:r>
                        </m:num>
                        <m:den>
                          <m:r>
                            <a:rPr lang="en-US" sz="2400" i="1">
                              <a:latin typeface="Cambria Math"/>
                            </a:rPr>
                            <m:t>𝑤</m:t>
                          </m:r>
                        </m:den>
                      </m:f>
                    </m:oMath>
                  </m:oMathPara>
                </a14:m>
                <a:endParaRPr lang="en-US" sz="2400" dirty="0"/>
              </a:p>
              <a:p>
                <a:pPr/>
                <a14:m>
                  <m:oMathPara xmlns:m="http://schemas.openxmlformats.org/officeDocument/2006/math">
                    <m:oMathParaPr>
                      <m:jc m:val="left"/>
                    </m:oMathParaPr>
                    <m:oMath xmlns:m="http://schemas.openxmlformats.org/officeDocument/2006/math">
                      <m:r>
                        <a:rPr lang="en-US" sz="2400" i="1">
                          <a:latin typeface="Cambria Math"/>
                        </a:rPr>
                        <m:t>𝑤</m:t>
                      </m:r>
                      <m:r>
                        <a:rPr lang="en-US" sz="2400" i="1">
                          <a:latin typeface="Cambria Math"/>
                        </a:rPr>
                        <m:t>=</m:t>
                      </m:r>
                      <m:f>
                        <m:fPr>
                          <m:ctrlPr>
                            <a:rPr lang="en-US" sz="2400" i="1">
                              <a:latin typeface="Cambria Math"/>
                            </a:rPr>
                          </m:ctrlPr>
                        </m:fPr>
                        <m:num>
                          <m:r>
                            <a:rPr lang="en-US" sz="2400" i="1">
                              <a:latin typeface="Cambria Math"/>
                            </a:rPr>
                            <m:t>25</m:t>
                          </m:r>
                        </m:num>
                        <m:den>
                          <m:func>
                            <m:funcPr>
                              <m:ctrlPr>
                                <a:rPr lang="en-US" sz="2400" i="1">
                                  <a:latin typeface="Cambria Math"/>
                                </a:rPr>
                              </m:ctrlPr>
                            </m:funcPr>
                            <m:fName>
                              <m:r>
                                <m:rPr>
                                  <m:sty m:val="p"/>
                                </m:rPr>
                                <a:rPr lang="en-US" sz="2400">
                                  <a:latin typeface="Cambria Math"/>
                                </a:rPr>
                                <m:t>cos</m:t>
                              </m:r>
                            </m:fName>
                            <m:e>
                              <m:r>
                                <a:rPr lang="en-US" sz="2400" i="1">
                                  <a:latin typeface="Cambria Math"/>
                                </a:rPr>
                                <m:t>50</m:t>
                              </m:r>
                            </m:e>
                          </m:func>
                        </m:den>
                      </m:f>
                    </m:oMath>
                  </m:oMathPara>
                </a14:m>
                <a:endParaRPr lang="en-US" sz="2400" dirty="0"/>
              </a:p>
              <a:p>
                <a:endParaRPr lang="en-US" sz="2400" i="1" dirty="0">
                  <a:latin typeface="Cambria Math"/>
                </a:endParaRPr>
              </a:p>
              <a:p>
                <a14:m>
                  <m:oMath xmlns:m="http://schemas.openxmlformats.org/officeDocument/2006/math">
                    <m:r>
                      <a:rPr lang="en-US" sz="2400" i="1">
                        <a:latin typeface="Cambria Math"/>
                      </a:rPr>
                      <m:t>𝑤</m:t>
                    </m:r>
                    <m:r>
                      <a:rPr lang="en-US" sz="2400" i="1">
                        <a:latin typeface="Cambria Math"/>
                      </a:rPr>
                      <m:t>=38.89</m:t>
                    </m:r>
                  </m:oMath>
                </a14:m>
                <a:r>
                  <a:rPr lang="en-US" sz="2400" dirty="0"/>
                  <a:t> </a:t>
                </a:r>
              </a:p>
              <a:p>
                <a14:m>
                  <m:oMath xmlns:m="http://schemas.openxmlformats.org/officeDocument/2006/math">
                    <m:r>
                      <a:rPr lang="en-US" sz="2400" i="1">
                        <a:latin typeface="Cambria Math"/>
                      </a:rPr>
                      <m:t>𝑤</m:t>
                    </m:r>
                    <m:acc>
                      <m:accPr>
                        <m:chr m:val="̇"/>
                        <m:ctrlPr>
                          <a:rPr lang="en-US" sz="2400" i="1">
                            <a:latin typeface="Cambria Math"/>
                          </a:rPr>
                        </m:ctrlPr>
                      </m:accPr>
                      <m:e>
                        <m:r>
                          <a:rPr lang="en-US" sz="2400" i="1">
                            <a:latin typeface="Cambria Math"/>
                            <a:ea typeface="Cambria Math"/>
                          </a:rPr>
                          <m:t>=</m:t>
                        </m:r>
                      </m:e>
                    </m:acc>
                    <m:r>
                      <a:rPr lang="en-US" sz="2400" i="1">
                        <a:latin typeface="Cambria Math"/>
                      </a:rPr>
                      <m:t>39</m:t>
                    </m:r>
                  </m:oMath>
                </a14:m>
                <a:r>
                  <a:rPr lang="en-US" sz="2400" dirty="0"/>
                  <a:t> ft</a:t>
                </a:r>
              </a:p>
              <a:p>
                <a:endParaRPr lang="en-US" dirty="0"/>
              </a:p>
            </p:txBody>
          </p:sp>
        </mc:Choice>
        <mc:Fallback xmlns="">
          <p:sp>
            <p:nvSpPr>
              <p:cNvPr id="5" name="TextBox 4"/>
              <p:cNvSpPr txBox="1">
                <a:spLocks noRot="1" noChangeAspect="1" noMove="1" noResize="1" noEditPoints="1" noAdjustHandles="1" noChangeArrowheads="1" noChangeShapeType="1" noTextEdit="1"/>
              </p:cNvSpPr>
              <p:nvPr/>
            </p:nvSpPr>
            <p:spPr>
              <a:xfrm>
                <a:off x="5943600" y="3153014"/>
                <a:ext cx="1905000" cy="2880084"/>
              </a:xfrm>
              <a:prstGeom prst="rect">
                <a:avLst/>
              </a:prstGeom>
              <a:blipFill rotWithShape="1">
                <a:blip r:embed="rId4"/>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08845085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381000" y="1295400"/>
            <a:ext cx="8382000" cy="4343400"/>
          </a:xfrm>
        </p:spPr>
        <p:txBody>
          <a:bodyPr/>
          <a:lstStyle/>
          <a:p>
            <a:pPr algn="l"/>
            <a:r>
              <a:rPr lang="en-US" sz="2800" dirty="0">
                <a:solidFill>
                  <a:schemeClr val="tx1"/>
                </a:solidFill>
              </a:rPr>
              <a:t>Landing in a hot air balloon, you notice the landing spot and your car. From 100 </a:t>
            </a:r>
            <a:r>
              <a:rPr lang="en-US" sz="2800" dirty="0" smtClean="0">
                <a:solidFill>
                  <a:schemeClr val="tx1"/>
                </a:solidFill>
              </a:rPr>
              <a:t>ft. </a:t>
            </a:r>
            <a:r>
              <a:rPr lang="en-US" sz="2800" dirty="0">
                <a:solidFill>
                  <a:schemeClr val="tx1"/>
                </a:solidFill>
              </a:rPr>
              <a:t>in the air, you have to look down at a 30° angle to your car and an additional 21° to the landing spot. How far will you have to walk to your car after landing?</a:t>
            </a: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381000" y="1295400"/>
            <a:ext cx="8305800" cy="4343400"/>
          </a:xfrm>
        </p:spPr>
        <p:txBody>
          <a:bodyPr/>
          <a:lstStyle/>
          <a:p>
            <a:pPr algn="l"/>
            <a:r>
              <a:rPr lang="en-US" sz="2400" dirty="0">
                <a:solidFill>
                  <a:schemeClr val="tx1"/>
                </a:solidFill>
              </a:rPr>
              <a:t>Landing in a hot air balloon, you notice the landing spot and your car. From 100 </a:t>
            </a:r>
            <a:r>
              <a:rPr lang="en-US" sz="2400" dirty="0" smtClean="0">
                <a:solidFill>
                  <a:schemeClr val="tx1"/>
                </a:solidFill>
              </a:rPr>
              <a:t>ft. </a:t>
            </a:r>
            <a:r>
              <a:rPr lang="en-US" sz="2400" dirty="0">
                <a:solidFill>
                  <a:schemeClr val="tx1"/>
                </a:solidFill>
              </a:rPr>
              <a:t>in the air, you have to look down at a 30° angle to your car and an additional 21° to the landing spot. How far will you have to walk to your car after landing?</a:t>
            </a: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Group 4"/>
          <p:cNvGrpSpPr/>
          <p:nvPr/>
        </p:nvGrpSpPr>
        <p:grpSpPr>
          <a:xfrm>
            <a:off x="361201" y="2981325"/>
            <a:ext cx="6896100" cy="2886075"/>
            <a:chOff x="0" y="0"/>
            <a:chExt cx="6896100" cy="2886075"/>
          </a:xfrm>
        </p:grpSpPr>
        <p:sp>
          <p:nvSpPr>
            <p:cNvPr id="6" name="Rectangle 5"/>
            <p:cNvSpPr/>
            <p:nvPr/>
          </p:nvSpPr>
          <p:spPr>
            <a:xfrm>
              <a:off x="0" y="0"/>
              <a:ext cx="6896100" cy="28860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7" name="Group 6"/>
            <p:cNvGrpSpPr/>
            <p:nvPr/>
          </p:nvGrpSpPr>
          <p:grpSpPr>
            <a:xfrm>
              <a:off x="85725" y="76200"/>
              <a:ext cx="6734175" cy="2743200"/>
              <a:chOff x="0" y="0"/>
              <a:chExt cx="6734175" cy="2743200"/>
            </a:xfrm>
          </p:grpSpPr>
          <p:grpSp>
            <p:nvGrpSpPr>
              <p:cNvPr id="8" name="Group 7"/>
              <p:cNvGrpSpPr/>
              <p:nvPr/>
            </p:nvGrpSpPr>
            <p:grpSpPr>
              <a:xfrm>
                <a:off x="485775" y="0"/>
                <a:ext cx="6248400" cy="2743200"/>
                <a:chOff x="0" y="0"/>
                <a:chExt cx="6248400" cy="2743200"/>
              </a:xfrm>
            </p:grpSpPr>
            <p:sp>
              <p:nvSpPr>
                <p:cNvPr id="10" name="Right Triangle 9"/>
                <p:cNvSpPr/>
                <p:nvPr/>
              </p:nvSpPr>
              <p:spPr>
                <a:xfrm>
                  <a:off x="0" y="0"/>
                  <a:ext cx="5486400" cy="2743200"/>
                </a:xfrm>
                <a:prstGeom prst="rtTriangl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cxnSp>
              <p:nvCxnSpPr>
                <p:cNvPr id="11" name="Straight Connector 10"/>
                <p:cNvCxnSpPr/>
                <p:nvPr/>
              </p:nvCxnSpPr>
              <p:spPr>
                <a:xfrm>
                  <a:off x="0" y="2743200"/>
                  <a:ext cx="62484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H="1" flipV="1">
                  <a:off x="0" y="0"/>
                  <a:ext cx="2221865" cy="27432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9" name="Text Box 152"/>
              <p:cNvSpPr txBox="1"/>
              <p:nvPr/>
            </p:nvSpPr>
            <p:spPr>
              <a:xfrm>
                <a:off x="0" y="1228725"/>
                <a:ext cx="526415" cy="23812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100 ft</a:t>
                </a:r>
                <a:endParaRPr lang="en-US" sz="1100">
                  <a:effectLst/>
                  <a:ea typeface="Calibri"/>
                  <a:cs typeface="Times New Roman"/>
                </a:endParaRPr>
              </a:p>
            </p:txBody>
          </p:sp>
        </p:grpSp>
      </p:grpSp>
    </p:spTree>
    <p:extLst>
      <p:ext uri="{BB962C8B-B14F-4D97-AF65-F5344CB8AC3E}">
        <p14:creationId xmlns:p14="http://schemas.microsoft.com/office/powerpoint/2010/main" val="47522474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381000" y="1295400"/>
            <a:ext cx="8305800" cy="4343400"/>
          </a:xfrm>
        </p:spPr>
        <p:txBody>
          <a:bodyPr/>
          <a:lstStyle/>
          <a:p>
            <a:pPr algn="l"/>
            <a:r>
              <a:rPr lang="en-US" sz="2400" dirty="0">
                <a:solidFill>
                  <a:schemeClr val="tx1"/>
                </a:solidFill>
              </a:rPr>
              <a:t>Landing in a hot air balloon, you notice the landing spot and your car. From 100 </a:t>
            </a:r>
            <a:r>
              <a:rPr lang="en-US" sz="2400" dirty="0" smtClean="0">
                <a:solidFill>
                  <a:schemeClr val="tx1"/>
                </a:solidFill>
              </a:rPr>
              <a:t>ft. </a:t>
            </a:r>
            <a:r>
              <a:rPr lang="en-US" sz="2400" dirty="0">
                <a:solidFill>
                  <a:schemeClr val="tx1"/>
                </a:solidFill>
              </a:rPr>
              <a:t>in the air, you have to look down at a 30° angle to your car and an additional 21° to the landing spot. How far will you have to walk to your car after landing?</a:t>
            </a: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3" name="Group 12"/>
          <p:cNvGrpSpPr/>
          <p:nvPr/>
        </p:nvGrpSpPr>
        <p:grpSpPr>
          <a:xfrm>
            <a:off x="361201" y="2933700"/>
            <a:ext cx="6877050" cy="2933700"/>
            <a:chOff x="0" y="0"/>
            <a:chExt cx="6877050" cy="2933700"/>
          </a:xfrm>
        </p:grpSpPr>
        <p:sp>
          <p:nvSpPr>
            <p:cNvPr id="14" name="Rectangle 13"/>
            <p:cNvSpPr/>
            <p:nvPr/>
          </p:nvSpPr>
          <p:spPr>
            <a:xfrm>
              <a:off x="0" y="0"/>
              <a:ext cx="6877050" cy="29337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15" name="Group 14"/>
            <p:cNvGrpSpPr/>
            <p:nvPr/>
          </p:nvGrpSpPr>
          <p:grpSpPr>
            <a:xfrm>
              <a:off x="76200" y="76200"/>
              <a:ext cx="6734175" cy="2783840"/>
              <a:chOff x="0" y="0"/>
              <a:chExt cx="6734175" cy="2783840"/>
            </a:xfrm>
          </p:grpSpPr>
          <p:grpSp>
            <p:nvGrpSpPr>
              <p:cNvPr id="16" name="Group 15"/>
              <p:cNvGrpSpPr/>
              <p:nvPr/>
            </p:nvGrpSpPr>
            <p:grpSpPr>
              <a:xfrm>
                <a:off x="0" y="0"/>
                <a:ext cx="6734175" cy="2781300"/>
                <a:chOff x="0" y="0"/>
                <a:chExt cx="6734175" cy="2781300"/>
              </a:xfrm>
            </p:grpSpPr>
            <p:grpSp>
              <p:nvGrpSpPr>
                <p:cNvPr id="18" name="Group 17"/>
                <p:cNvGrpSpPr/>
                <p:nvPr/>
              </p:nvGrpSpPr>
              <p:grpSpPr>
                <a:xfrm>
                  <a:off x="0" y="38100"/>
                  <a:ext cx="6734175" cy="2743200"/>
                  <a:chOff x="0" y="0"/>
                  <a:chExt cx="6734175" cy="2743200"/>
                </a:xfrm>
              </p:grpSpPr>
              <p:grpSp>
                <p:nvGrpSpPr>
                  <p:cNvPr id="22" name="Group 21"/>
                  <p:cNvGrpSpPr/>
                  <p:nvPr/>
                </p:nvGrpSpPr>
                <p:grpSpPr>
                  <a:xfrm>
                    <a:off x="485775" y="0"/>
                    <a:ext cx="6248400" cy="2743200"/>
                    <a:chOff x="0" y="0"/>
                    <a:chExt cx="6248400" cy="2743200"/>
                  </a:xfrm>
                </p:grpSpPr>
                <p:sp>
                  <p:nvSpPr>
                    <p:cNvPr id="24" name="Right Triangle 23"/>
                    <p:cNvSpPr/>
                    <p:nvPr/>
                  </p:nvSpPr>
                  <p:spPr>
                    <a:xfrm>
                      <a:off x="0" y="0"/>
                      <a:ext cx="5486400" cy="2743200"/>
                    </a:xfrm>
                    <a:prstGeom prst="rtTriangl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cxnSp>
                  <p:nvCxnSpPr>
                    <p:cNvPr id="25" name="Straight Connector 24"/>
                    <p:cNvCxnSpPr/>
                    <p:nvPr/>
                  </p:nvCxnSpPr>
                  <p:spPr>
                    <a:xfrm>
                      <a:off x="0" y="2743200"/>
                      <a:ext cx="62484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flipH="1" flipV="1">
                      <a:off x="0" y="0"/>
                      <a:ext cx="2221865" cy="27432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3" name="Text Box 159"/>
                  <p:cNvSpPr txBox="1"/>
                  <p:nvPr/>
                </p:nvSpPr>
                <p:spPr>
                  <a:xfrm>
                    <a:off x="0" y="1228725"/>
                    <a:ext cx="526415" cy="23812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100 ft</a:t>
                    </a:r>
                    <a:endParaRPr lang="en-US" sz="1100">
                      <a:effectLst/>
                      <a:ea typeface="Calibri"/>
                      <a:cs typeface="Times New Roman"/>
                    </a:endParaRPr>
                  </a:p>
                </p:txBody>
              </p:sp>
            </p:grpSp>
            <p:cxnSp>
              <p:nvCxnSpPr>
                <p:cNvPr id="19" name="Straight Connector 18"/>
                <p:cNvCxnSpPr/>
                <p:nvPr/>
              </p:nvCxnSpPr>
              <p:spPr>
                <a:xfrm>
                  <a:off x="485775" y="38100"/>
                  <a:ext cx="2364740" cy="0"/>
                </a:xfrm>
                <a:prstGeom prst="line">
                  <a:avLst/>
                </a:prstGeom>
                <a:ln w="1905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20" name="Text Box 162"/>
                <p:cNvSpPr txBox="1"/>
                <p:nvPr/>
              </p:nvSpPr>
              <p:spPr>
                <a:xfrm>
                  <a:off x="714375" y="0"/>
                  <a:ext cx="447675" cy="33337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30</a:t>
                  </a:r>
                  <a:r>
                    <a:rPr lang="en-US" sz="1100" b="1">
                      <a:effectLst/>
                      <a:ea typeface="Calibri"/>
                      <a:cs typeface="Calibri"/>
                    </a:rPr>
                    <a:t>°</a:t>
                  </a:r>
                  <a:endParaRPr lang="en-US" sz="1100">
                    <a:effectLst/>
                    <a:ea typeface="Calibri"/>
                    <a:cs typeface="Times New Roman"/>
                  </a:endParaRPr>
                </a:p>
              </p:txBody>
            </p:sp>
            <p:sp>
              <p:nvSpPr>
                <p:cNvPr id="21" name="Text Box 163"/>
                <p:cNvSpPr txBox="1"/>
                <p:nvPr/>
              </p:nvSpPr>
              <p:spPr>
                <a:xfrm>
                  <a:off x="771525" y="285750"/>
                  <a:ext cx="447675" cy="33337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21</a:t>
                  </a:r>
                  <a:r>
                    <a:rPr lang="en-US" sz="1100" b="1">
                      <a:effectLst/>
                      <a:ea typeface="Calibri"/>
                      <a:cs typeface="Calibri"/>
                    </a:rPr>
                    <a:t>°</a:t>
                  </a:r>
                  <a:endParaRPr lang="en-US" sz="1100">
                    <a:effectLst/>
                    <a:ea typeface="Calibri"/>
                    <a:cs typeface="Times New Roman"/>
                  </a:endParaRPr>
                </a:p>
              </p:txBody>
            </p:sp>
          </p:grpSp>
          <p:sp>
            <p:nvSpPr>
              <p:cNvPr id="17" name="Rectangle 16"/>
              <p:cNvSpPr/>
              <p:nvPr/>
            </p:nvSpPr>
            <p:spPr>
              <a:xfrm>
                <a:off x="485775" y="2600325"/>
                <a:ext cx="183515" cy="183515"/>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grpSp>
    </p:spTree>
    <p:extLst>
      <p:ext uri="{BB962C8B-B14F-4D97-AF65-F5344CB8AC3E}">
        <p14:creationId xmlns:p14="http://schemas.microsoft.com/office/powerpoint/2010/main" val="395575577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8070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4"/>
          <p:cNvPicPr>
            <a:picLocks noChangeAspect="1" noChangeArrowheads="1"/>
          </p:cNvPicPr>
          <p:nvPr/>
        </p:nvPicPr>
        <p:blipFill>
          <a:blip r:embed="rId4" cstate="print"/>
          <a:srcRect/>
          <a:stretch>
            <a:fillRect/>
          </a:stretch>
        </p:blipFill>
        <p:spPr bwMode="auto">
          <a:xfrm>
            <a:off x="1066800" y="1066800"/>
            <a:ext cx="7239000" cy="4460393"/>
          </a:xfrm>
          <a:prstGeom prst="rect">
            <a:avLst/>
          </a:prstGeom>
          <a:noFill/>
          <a:ln w="9525">
            <a:noFill/>
            <a:miter lim="800000"/>
            <a:headEnd/>
            <a:tailEnd/>
          </a:ln>
          <a:scene3d>
            <a:camera prst="orthographicFront"/>
            <a:lightRig rig="threePt" dir="t"/>
          </a:scene3d>
          <a:sp3d>
            <a:bevelT w="165100" prst="coolSlant"/>
          </a:sp3d>
        </p:spPr>
      </p:pic>
      <p:sp>
        <p:nvSpPr>
          <p:cNvPr id="5" name="Title 1"/>
          <p:cNvSpPr>
            <a:spLocks noGrp="1"/>
          </p:cNvSpPr>
          <p:nvPr>
            <p:ph type="title"/>
          </p:nvPr>
        </p:nvSpPr>
        <p:spPr>
          <a:xfrm>
            <a:off x="2514600" y="274638"/>
            <a:ext cx="4572000" cy="792162"/>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What is a Wiki?</a:t>
            </a:r>
            <a:endParaRPr lang="en-US" dirty="0">
              <a:latin typeface="Arial Narrow" pitchFamily="34" charset="0"/>
            </a:endParaRPr>
          </a:p>
        </p:txBody>
      </p:sp>
      <p:sp>
        <p:nvSpPr>
          <p:cNvPr id="3" name="TextBox 2"/>
          <p:cNvSpPr txBox="1"/>
          <p:nvPr/>
        </p:nvSpPr>
        <p:spPr>
          <a:xfrm>
            <a:off x="762000" y="5562600"/>
            <a:ext cx="6172200" cy="523220"/>
          </a:xfrm>
          <a:prstGeom prst="rect">
            <a:avLst/>
          </a:prstGeom>
          <a:noFill/>
        </p:spPr>
        <p:txBody>
          <a:bodyPr wrap="square" rtlCol="0">
            <a:spAutoFit/>
          </a:bodyPr>
          <a:lstStyle/>
          <a:p>
            <a:r>
              <a:rPr lang="en-US" sz="2800" dirty="0">
                <a:latin typeface="Arial Narrow" pitchFamily="34" charset="0"/>
                <a:hlinkClick r:id="rId5"/>
              </a:rPr>
              <a:t>http://ccgpsmathematics9-10.wikispaces.com/</a:t>
            </a:r>
            <a:endParaRPr lang="en-US" sz="2800" dirty="0"/>
          </a:p>
        </p:txBody>
      </p:sp>
    </p:spTree>
    <p:extLst>
      <p:ext uri="{BB962C8B-B14F-4D97-AF65-F5344CB8AC3E}">
        <p14:creationId xmlns:p14="http://schemas.microsoft.com/office/powerpoint/2010/main" val="25717950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381000" y="1295400"/>
            <a:ext cx="8305800" cy="4343400"/>
          </a:xfrm>
        </p:spPr>
        <p:txBody>
          <a:bodyPr/>
          <a:lstStyle/>
          <a:p>
            <a:pPr algn="l"/>
            <a:r>
              <a:rPr lang="en-US" sz="2400" dirty="0">
                <a:solidFill>
                  <a:schemeClr val="tx1"/>
                </a:solidFill>
              </a:rPr>
              <a:t>Landing in a hot air balloon, you notice the landing spot and your car. From 100 </a:t>
            </a:r>
            <a:r>
              <a:rPr lang="en-US" sz="2400" dirty="0" smtClean="0">
                <a:solidFill>
                  <a:schemeClr val="tx1"/>
                </a:solidFill>
              </a:rPr>
              <a:t>ft. </a:t>
            </a:r>
            <a:r>
              <a:rPr lang="en-US" sz="2400" dirty="0">
                <a:solidFill>
                  <a:schemeClr val="tx1"/>
                </a:solidFill>
              </a:rPr>
              <a:t>in the air, you have to look down at a 30° angle to your car and an additional 21° to the landing spot. How far will you have to walk to your car after landing?</a:t>
            </a: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7" name="Group 26"/>
          <p:cNvGrpSpPr/>
          <p:nvPr/>
        </p:nvGrpSpPr>
        <p:grpSpPr>
          <a:xfrm>
            <a:off x="381000" y="2905874"/>
            <a:ext cx="6858000" cy="3028950"/>
            <a:chOff x="0" y="0"/>
            <a:chExt cx="6858000" cy="3028950"/>
          </a:xfrm>
        </p:grpSpPr>
        <p:sp>
          <p:nvSpPr>
            <p:cNvPr id="28" name="Rectangle 27"/>
            <p:cNvSpPr/>
            <p:nvPr/>
          </p:nvSpPr>
          <p:spPr>
            <a:xfrm>
              <a:off x="0" y="0"/>
              <a:ext cx="6858000" cy="30289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29" name="Group 28"/>
            <p:cNvGrpSpPr/>
            <p:nvPr/>
          </p:nvGrpSpPr>
          <p:grpSpPr>
            <a:xfrm>
              <a:off x="47625" y="66675"/>
              <a:ext cx="6734175" cy="2905125"/>
              <a:chOff x="0" y="0"/>
              <a:chExt cx="6734175" cy="2905125"/>
            </a:xfrm>
          </p:grpSpPr>
          <p:grpSp>
            <p:nvGrpSpPr>
              <p:cNvPr id="30" name="Group 29"/>
              <p:cNvGrpSpPr/>
              <p:nvPr/>
            </p:nvGrpSpPr>
            <p:grpSpPr>
              <a:xfrm>
                <a:off x="0" y="0"/>
                <a:ext cx="6734175" cy="2905125"/>
                <a:chOff x="0" y="0"/>
                <a:chExt cx="6734175" cy="2905125"/>
              </a:xfrm>
            </p:grpSpPr>
            <p:grpSp>
              <p:nvGrpSpPr>
                <p:cNvPr id="32" name="Group 31"/>
                <p:cNvGrpSpPr/>
                <p:nvPr/>
              </p:nvGrpSpPr>
              <p:grpSpPr>
                <a:xfrm>
                  <a:off x="0" y="0"/>
                  <a:ext cx="6734175" cy="2781300"/>
                  <a:chOff x="0" y="0"/>
                  <a:chExt cx="6734175" cy="2781300"/>
                </a:xfrm>
              </p:grpSpPr>
              <p:grpSp>
                <p:nvGrpSpPr>
                  <p:cNvPr id="35" name="Group 34"/>
                  <p:cNvGrpSpPr/>
                  <p:nvPr/>
                </p:nvGrpSpPr>
                <p:grpSpPr>
                  <a:xfrm>
                    <a:off x="0" y="38100"/>
                    <a:ext cx="6734175" cy="2743200"/>
                    <a:chOff x="0" y="0"/>
                    <a:chExt cx="6734175" cy="2743200"/>
                  </a:xfrm>
                </p:grpSpPr>
                <p:grpSp>
                  <p:nvGrpSpPr>
                    <p:cNvPr id="39" name="Group 38"/>
                    <p:cNvGrpSpPr/>
                    <p:nvPr/>
                  </p:nvGrpSpPr>
                  <p:grpSpPr>
                    <a:xfrm>
                      <a:off x="485775" y="0"/>
                      <a:ext cx="6248400" cy="2743200"/>
                      <a:chOff x="0" y="0"/>
                      <a:chExt cx="6248400" cy="2743200"/>
                    </a:xfrm>
                  </p:grpSpPr>
                  <p:sp>
                    <p:nvSpPr>
                      <p:cNvPr id="41" name="Right Triangle 40"/>
                      <p:cNvSpPr/>
                      <p:nvPr/>
                    </p:nvSpPr>
                    <p:spPr>
                      <a:xfrm>
                        <a:off x="0" y="0"/>
                        <a:ext cx="5486400" cy="2743200"/>
                      </a:xfrm>
                      <a:prstGeom prst="rtTriangl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cxnSp>
                    <p:nvCxnSpPr>
                      <p:cNvPr id="42" name="Straight Connector 41"/>
                      <p:cNvCxnSpPr/>
                      <p:nvPr/>
                    </p:nvCxnSpPr>
                    <p:spPr>
                      <a:xfrm>
                        <a:off x="0" y="2743200"/>
                        <a:ext cx="62484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flipH="1" flipV="1">
                        <a:off x="0" y="0"/>
                        <a:ext cx="2221865" cy="27432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0" name="Text Box 52"/>
                    <p:cNvSpPr txBox="1"/>
                    <p:nvPr/>
                  </p:nvSpPr>
                  <p:spPr>
                    <a:xfrm>
                      <a:off x="0" y="1228725"/>
                      <a:ext cx="526415" cy="23812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100 ft</a:t>
                      </a:r>
                      <a:endParaRPr lang="en-US" sz="1100">
                        <a:effectLst/>
                        <a:ea typeface="Calibri"/>
                        <a:cs typeface="Times New Roman"/>
                      </a:endParaRPr>
                    </a:p>
                  </p:txBody>
                </p:sp>
              </p:grpSp>
              <p:cxnSp>
                <p:nvCxnSpPr>
                  <p:cNvPr id="36" name="Straight Connector 35"/>
                  <p:cNvCxnSpPr/>
                  <p:nvPr/>
                </p:nvCxnSpPr>
                <p:spPr>
                  <a:xfrm>
                    <a:off x="485775" y="38100"/>
                    <a:ext cx="2364740" cy="0"/>
                  </a:xfrm>
                  <a:prstGeom prst="line">
                    <a:avLst/>
                  </a:prstGeom>
                  <a:ln w="1905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37" name="Text Box 54"/>
                  <p:cNvSpPr txBox="1"/>
                  <p:nvPr/>
                </p:nvSpPr>
                <p:spPr>
                  <a:xfrm>
                    <a:off x="714375" y="0"/>
                    <a:ext cx="447675" cy="33337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30</a:t>
                    </a:r>
                    <a:r>
                      <a:rPr lang="en-US" sz="1100" b="1">
                        <a:effectLst/>
                        <a:ea typeface="Calibri"/>
                        <a:cs typeface="Calibri"/>
                      </a:rPr>
                      <a:t>°</a:t>
                    </a:r>
                    <a:endParaRPr lang="en-US" sz="1100">
                      <a:effectLst/>
                      <a:ea typeface="Calibri"/>
                      <a:cs typeface="Times New Roman"/>
                    </a:endParaRPr>
                  </a:p>
                </p:txBody>
              </p:sp>
              <p:sp>
                <p:nvSpPr>
                  <p:cNvPr id="38" name="Text Box 55"/>
                  <p:cNvSpPr txBox="1"/>
                  <p:nvPr/>
                </p:nvSpPr>
                <p:spPr>
                  <a:xfrm>
                    <a:off x="771525" y="285750"/>
                    <a:ext cx="447675" cy="33337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21</a:t>
                    </a:r>
                    <a:r>
                      <a:rPr lang="en-US" sz="1100" b="1">
                        <a:effectLst/>
                        <a:ea typeface="Calibri"/>
                        <a:cs typeface="Calibri"/>
                      </a:rPr>
                      <a:t>°</a:t>
                    </a:r>
                    <a:endParaRPr lang="en-US" sz="1100">
                      <a:effectLst/>
                      <a:ea typeface="Calibri"/>
                      <a:cs typeface="Times New Roman"/>
                    </a:endParaRPr>
                  </a:p>
                </p:txBody>
              </p:sp>
            </p:grpSp>
            <p:sp>
              <p:nvSpPr>
                <p:cNvPr id="33" name="Text Box 56"/>
                <p:cNvSpPr txBox="1"/>
                <p:nvPr/>
              </p:nvSpPr>
              <p:spPr>
                <a:xfrm>
                  <a:off x="2257425" y="2571750"/>
                  <a:ext cx="447675" cy="33337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51</a:t>
                  </a:r>
                  <a:r>
                    <a:rPr lang="en-US" sz="1100" b="1">
                      <a:effectLst/>
                      <a:ea typeface="Calibri"/>
                      <a:cs typeface="Calibri"/>
                    </a:rPr>
                    <a:t>°</a:t>
                  </a:r>
                  <a:endParaRPr lang="en-US" sz="1100">
                    <a:effectLst/>
                    <a:ea typeface="Calibri"/>
                    <a:cs typeface="Times New Roman"/>
                  </a:endParaRPr>
                </a:p>
              </p:txBody>
            </p:sp>
            <p:sp>
              <p:nvSpPr>
                <p:cNvPr id="34" name="Text Box 57"/>
                <p:cNvSpPr txBox="1"/>
                <p:nvPr/>
              </p:nvSpPr>
              <p:spPr>
                <a:xfrm>
                  <a:off x="5381625" y="2571750"/>
                  <a:ext cx="447675" cy="33337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30</a:t>
                  </a:r>
                  <a:r>
                    <a:rPr lang="en-US" sz="1100" b="1">
                      <a:effectLst/>
                      <a:ea typeface="Calibri"/>
                      <a:cs typeface="Calibri"/>
                    </a:rPr>
                    <a:t>°</a:t>
                  </a:r>
                  <a:endParaRPr lang="en-US" sz="1100">
                    <a:effectLst/>
                    <a:ea typeface="Calibri"/>
                    <a:cs typeface="Times New Roman"/>
                  </a:endParaRPr>
                </a:p>
              </p:txBody>
            </p:sp>
          </p:grpSp>
          <p:sp>
            <p:nvSpPr>
              <p:cNvPr id="31" name="Rectangle 30"/>
              <p:cNvSpPr/>
              <p:nvPr/>
            </p:nvSpPr>
            <p:spPr>
              <a:xfrm>
                <a:off x="485775" y="2609850"/>
                <a:ext cx="183515" cy="183515"/>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grpSp>
    </p:spTree>
    <p:extLst>
      <p:ext uri="{BB962C8B-B14F-4D97-AF65-F5344CB8AC3E}">
        <p14:creationId xmlns:p14="http://schemas.microsoft.com/office/powerpoint/2010/main" val="410803300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381000" y="1295400"/>
            <a:ext cx="8305800" cy="4343400"/>
          </a:xfrm>
        </p:spPr>
        <p:txBody>
          <a:bodyPr/>
          <a:lstStyle/>
          <a:p>
            <a:pPr algn="l"/>
            <a:r>
              <a:rPr lang="en-US" sz="2400" dirty="0">
                <a:solidFill>
                  <a:schemeClr val="tx1"/>
                </a:solidFill>
              </a:rPr>
              <a:t>Landing in a hot air balloon, you notice the landing spot and your car. From 100 </a:t>
            </a:r>
            <a:r>
              <a:rPr lang="en-US" sz="2400" dirty="0" smtClean="0">
                <a:solidFill>
                  <a:schemeClr val="tx1"/>
                </a:solidFill>
              </a:rPr>
              <a:t>ft. </a:t>
            </a:r>
            <a:r>
              <a:rPr lang="en-US" sz="2400" dirty="0">
                <a:solidFill>
                  <a:schemeClr val="tx1"/>
                </a:solidFill>
              </a:rPr>
              <a:t>in the air, you have to look down at a 30° angle to your car and an additional 21° to the landing spot. How far will you have to walk to your car after landing?</a:t>
            </a: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2" name="Group 21"/>
          <p:cNvGrpSpPr/>
          <p:nvPr/>
        </p:nvGrpSpPr>
        <p:grpSpPr>
          <a:xfrm>
            <a:off x="350284" y="2882971"/>
            <a:ext cx="6867525" cy="3324225"/>
            <a:chOff x="0" y="0"/>
            <a:chExt cx="6867525" cy="3324225"/>
          </a:xfrm>
        </p:grpSpPr>
        <p:sp>
          <p:nvSpPr>
            <p:cNvPr id="23" name="Rectangle 22"/>
            <p:cNvSpPr/>
            <p:nvPr/>
          </p:nvSpPr>
          <p:spPr>
            <a:xfrm>
              <a:off x="0" y="0"/>
              <a:ext cx="6867525" cy="332422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24" name="Group 23"/>
            <p:cNvGrpSpPr/>
            <p:nvPr/>
          </p:nvGrpSpPr>
          <p:grpSpPr>
            <a:xfrm>
              <a:off x="85725" y="95250"/>
              <a:ext cx="6734175" cy="3228975"/>
              <a:chOff x="0" y="0"/>
              <a:chExt cx="6734175" cy="3228975"/>
            </a:xfrm>
          </p:grpSpPr>
          <p:grpSp>
            <p:nvGrpSpPr>
              <p:cNvPr id="25" name="Group 24"/>
              <p:cNvGrpSpPr/>
              <p:nvPr/>
            </p:nvGrpSpPr>
            <p:grpSpPr>
              <a:xfrm>
                <a:off x="0" y="0"/>
                <a:ext cx="6734175" cy="3228975"/>
                <a:chOff x="0" y="0"/>
                <a:chExt cx="6734175" cy="3228975"/>
              </a:xfrm>
            </p:grpSpPr>
            <p:cxnSp>
              <p:nvCxnSpPr>
                <p:cNvPr id="44" name="Straight Connector 43"/>
                <p:cNvCxnSpPr/>
                <p:nvPr/>
              </p:nvCxnSpPr>
              <p:spPr>
                <a:xfrm>
                  <a:off x="485775" y="2905125"/>
                  <a:ext cx="2221865" cy="0"/>
                </a:xfrm>
                <a:prstGeom prst="line">
                  <a:avLst/>
                </a:prstGeom>
                <a:ln w="19050" cap="sq">
                  <a:solidFill>
                    <a:schemeClr val="tx1"/>
                  </a:solidFill>
                  <a:prstDash val="sysDash"/>
                  <a:round/>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45" name="Text Box 185"/>
                <p:cNvSpPr txBox="1"/>
                <p:nvPr/>
              </p:nvSpPr>
              <p:spPr>
                <a:xfrm>
                  <a:off x="1266825" y="2771775"/>
                  <a:ext cx="247650" cy="238125"/>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x</a:t>
                  </a:r>
                  <a:endParaRPr lang="en-US" sz="1100">
                    <a:effectLst/>
                    <a:ea typeface="Calibri"/>
                    <a:cs typeface="Times New Roman"/>
                  </a:endParaRPr>
                </a:p>
              </p:txBody>
            </p:sp>
            <p:grpSp>
              <p:nvGrpSpPr>
                <p:cNvPr id="46" name="Group 45"/>
                <p:cNvGrpSpPr/>
                <p:nvPr/>
              </p:nvGrpSpPr>
              <p:grpSpPr>
                <a:xfrm>
                  <a:off x="0" y="0"/>
                  <a:ext cx="6734175" cy="2905125"/>
                  <a:chOff x="0" y="0"/>
                  <a:chExt cx="6734175" cy="2905125"/>
                </a:xfrm>
              </p:grpSpPr>
              <p:grpSp>
                <p:nvGrpSpPr>
                  <p:cNvPr id="49" name="Group 48"/>
                  <p:cNvGrpSpPr/>
                  <p:nvPr/>
                </p:nvGrpSpPr>
                <p:grpSpPr>
                  <a:xfrm>
                    <a:off x="0" y="0"/>
                    <a:ext cx="6734175" cy="2781300"/>
                    <a:chOff x="0" y="0"/>
                    <a:chExt cx="6734175" cy="2781300"/>
                  </a:xfrm>
                </p:grpSpPr>
                <p:grpSp>
                  <p:nvGrpSpPr>
                    <p:cNvPr id="52" name="Group 51"/>
                    <p:cNvGrpSpPr/>
                    <p:nvPr/>
                  </p:nvGrpSpPr>
                  <p:grpSpPr>
                    <a:xfrm>
                      <a:off x="0" y="38100"/>
                      <a:ext cx="6734175" cy="2743200"/>
                      <a:chOff x="0" y="0"/>
                      <a:chExt cx="6734175" cy="2743200"/>
                    </a:xfrm>
                  </p:grpSpPr>
                  <p:grpSp>
                    <p:nvGrpSpPr>
                      <p:cNvPr id="56" name="Group 55"/>
                      <p:cNvGrpSpPr/>
                      <p:nvPr/>
                    </p:nvGrpSpPr>
                    <p:grpSpPr>
                      <a:xfrm>
                        <a:off x="485775" y="0"/>
                        <a:ext cx="6248400" cy="2743200"/>
                        <a:chOff x="0" y="0"/>
                        <a:chExt cx="6248400" cy="2743200"/>
                      </a:xfrm>
                    </p:grpSpPr>
                    <p:sp>
                      <p:nvSpPr>
                        <p:cNvPr id="58" name="Right Triangle 57"/>
                        <p:cNvSpPr/>
                        <p:nvPr/>
                      </p:nvSpPr>
                      <p:spPr>
                        <a:xfrm>
                          <a:off x="0" y="0"/>
                          <a:ext cx="5486400" cy="2743200"/>
                        </a:xfrm>
                        <a:prstGeom prst="rtTriangl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cxnSp>
                      <p:nvCxnSpPr>
                        <p:cNvPr id="59" name="Straight Connector 58"/>
                        <p:cNvCxnSpPr/>
                        <p:nvPr/>
                      </p:nvCxnSpPr>
                      <p:spPr>
                        <a:xfrm>
                          <a:off x="0" y="2743200"/>
                          <a:ext cx="62484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flipH="1" flipV="1">
                          <a:off x="0" y="0"/>
                          <a:ext cx="2221865" cy="27432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57" name="Text Box 177"/>
                      <p:cNvSpPr txBox="1"/>
                      <p:nvPr/>
                    </p:nvSpPr>
                    <p:spPr>
                      <a:xfrm>
                        <a:off x="0" y="1228725"/>
                        <a:ext cx="526415" cy="23812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100 ft</a:t>
                        </a:r>
                        <a:endParaRPr lang="en-US" sz="1100">
                          <a:effectLst/>
                          <a:ea typeface="Calibri"/>
                          <a:cs typeface="Times New Roman"/>
                        </a:endParaRPr>
                      </a:p>
                    </p:txBody>
                  </p:sp>
                </p:grpSp>
                <p:cxnSp>
                  <p:nvCxnSpPr>
                    <p:cNvPr id="53" name="Straight Connector 52"/>
                    <p:cNvCxnSpPr/>
                    <p:nvPr/>
                  </p:nvCxnSpPr>
                  <p:spPr>
                    <a:xfrm>
                      <a:off x="485775" y="38100"/>
                      <a:ext cx="2364740" cy="0"/>
                    </a:xfrm>
                    <a:prstGeom prst="line">
                      <a:avLst/>
                    </a:prstGeom>
                    <a:ln w="1905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54" name="Text Box 179"/>
                    <p:cNvSpPr txBox="1"/>
                    <p:nvPr/>
                  </p:nvSpPr>
                  <p:spPr>
                    <a:xfrm>
                      <a:off x="714375" y="0"/>
                      <a:ext cx="447675" cy="33337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30</a:t>
                      </a:r>
                      <a:r>
                        <a:rPr lang="en-US" sz="1100" b="1">
                          <a:effectLst/>
                          <a:ea typeface="Calibri"/>
                          <a:cs typeface="Calibri"/>
                        </a:rPr>
                        <a:t>°</a:t>
                      </a:r>
                      <a:endParaRPr lang="en-US" sz="1100">
                        <a:effectLst/>
                        <a:ea typeface="Calibri"/>
                        <a:cs typeface="Times New Roman"/>
                      </a:endParaRPr>
                    </a:p>
                  </p:txBody>
                </p:sp>
                <p:sp>
                  <p:nvSpPr>
                    <p:cNvPr id="55" name="Text Box 180"/>
                    <p:cNvSpPr txBox="1"/>
                    <p:nvPr/>
                  </p:nvSpPr>
                  <p:spPr>
                    <a:xfrm>
                      <a:off x="771525" y="285750"/>
                      <a:ext cx="447675" cy="33337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21</a:t>
                      </a:r>
                      <a:r>
                        <a:rPr lang="en-US" sz="1100" b="1">
                          <a:effectLst/>
                          <a:ea typeface="Calibri"/>
                          <a:cs typeface="Calibri"/>
                        </a:rPr>
                        <a:t>°</a:t>
                      </a:r>
                      <a:endParaRPr lang="en-US" sz="1100">
                        <a:effectLst/>
                        <a:ea typeface="Calibri"/>
                        <a:cs typeface="Times New Roman"/>
                      </a:endParaRPr>
                    </a:p>
                  </p:txBody>
                </p:sp>
              </p:grpSp>
              <p:sp>
                <p:nvSpPr>
                  <p:cNvPr id="50" name="Text Box 181"/>
                  <p:cNvSpPr txBox="1"/>
                  <p:nvPr/>
                </p:nvSpPr>
                <p:spPr>
                  <a:xfrm>
                    <a:off x="2257425" y="2571750"/>
                    <a:ext cx="447675" cy="33337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51</a:t>
                    </a:r>
                    <a:r>
                      <a:rPr lang="en-US" sz="1100" b="1">
                        <a:effectLst/>
                        <a:ea typeface="Calibri"/>
                        <a:cs typeface="Calibri"/>
                      </a:rPr>
                      <a:t>°</a:t>
                    </a:r>
                    <a:endParaRPr lang="en-US" sz="1100">
                      <a:effectLst/>
                      <a:ea typeface="Calibri"/>
                      <a:cs typeface="Times New Roman"/>
                    </a:endParaRPr>
                  </a:p>
                </p:txBody>
              </p:sp>
              <p:sp>
                <p:nvSpPr>
                  <p:cNvPr id="51" name="Text Box 182"/>
                  <p:cNvSpPr txBox="1"/>
                  <p:nvPr/>
                </p:nvSpPr>
                <p:spPr>
                  <a:xfrm>
                    <a:off x="5381625" y="2571750"/>
                    <a:ext cx="447675" cy="33337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30</a:t>
                    </a:r>
                    <a:r>
                      <a:rPr lang="en-US" sz="1100" b="1">
                        <a:effectLst/>
                        <a:ea typeface="Calibri"/>
                        <a:cs typeface="Calibri"/>
                      </a:rPr>
                      <a:t>°</a:t>
                    </a:r>
                    <a:endParaRPr lang="en-US" sz="1100">
                      <a:effectLst/>
                      <a:ea typeface="Calibri"/>
                      <a:cs typeface="Times New Roman"/>
                    </a:endParaRPr>
                  </a:p>
                </p:txBody>
              </p:sp>
            </p:grpSp>
            <p:cxnSp>
              <p:nvCxnSpPr>
                <p:cNvPr id="47" name="Straight Connector 46"/>
                <p:cNvCxnSpPr/>
                <p:nvPr/>
              </p:nvCxnSpPr>
              <p:spPr>
                <a:xfrm>
                  <a:off x="485775" y="3067050"/>
                  <a:ext cx="5486400" cy="0"/>
                </a:xfrm>
                <a:prstGeom prst="line">
                  <a:avLst/>
                </a:prstGeom>
                <a:ln w="19050" cap="sq">
                  <a:solidFill>
                    <a:schemeClr val="tx1"/>
                  </a:solidFill>
                  <a:prstDash val="sysDash"/>
                  <a:round/>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48" name="Text Box 186"/>
                <p:cNvSpPr txBox="1"/>
                <p:nvPr/>
              </p:nvSpPr>
              <p:spPr>
                <a:xfrm>
                  <a:off x="2762250" y="2924175"/>
                  <a:ext cx="247650" cy="304800"/>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y</a:t>
                  </a:r>
                  <a:endParaRPr lang="en-US" sz="1100">
                    <a:effectLst/>
                    <a:ea typeface="Calibri"/>
                    <a:cs typeface="Times New Roman"/>
                  </a:endParaRPr>
                </a:p>
              </p:txBody>
            </p:sp>
          </p:grpSp>
          <p:sp>
            <p:nvSpPr>
              <p:cNvPr id="26" name="Rectangle 25"/>
              <p:cNvSpPr/>
              <p:nvPr/>
            </p:nvSpPr>
            <p:spPr>
              <a:xfrm>
                <a:off x="485775" y="2600325"/>
                <a:ext cx="183515" cy="183515"/>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grpSp>
    </p:spTree>
    <p:extLst>
      <p:ext uri="{BB962C8B-B14F-4D97-AF65-F5344CB8AC3E}">
        <p14:creationId xmlns:p14="http://schemas.microsoft.com/office/powerpoint/2010/main" val="247925824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Group 27"/>
          <p:cNvGrpSpPr/>
          <p:nvPr/>
        </p:nvGrpSpPr>
        <p:grpSpPr>
          <a:xfrm>
            <a:off x="350284" y="2882971"/>
            <a:ext cx="6867525" cy="3324225"/>
            <a:chOff x="0" y="0"/>
            <a:chExt cx="6867525" cy="3324225"/>
          </a:xfrm>
        </p:grpSpPr>
        <p:sp>
          <p:nvSpPr>
            <p:cNvPr id="29" name="Rectangle 28"/>
            <p:cNvSpPr/>
            <p:nvPr/>
          </p:nvSpPr>
          <p:spPr>
            <a:xfrm>
              <a:off x="0" y="0"/>
              <a:ext cx="6867525" cy="332422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30" name="Group 29"/>
            <p:cNvGrpSpPr/>
            <p:nvPr/>
          </p:nvGrpSpPr>
          <p:grpSpPr>
            <a:xfrm>
              <a:off x="85725" y="95250"/>
              <a:ext cx="6734175" cy="3228975"/>
              <a:chOff x="0" y="0"/>
              <a:chExt cx="6734175" cy="3228975"/>
            </a:xfrm>
          </p:grpSpPr>
          <p:grpSp>
            <p:nvGrpSpPr>
              <p:cNvPr id="31" name="Group 30"/>
              <p:cNvGrpSpPr/>
              <p:nvPr/>
            </p:nvGrpSpPr>
            <p:grpSpPr>
              <a:xfrm>
                <a:off x="0" y="0"/>
                <a:ext cx="6734175" cy="3228975"/>
                <a:chOff x="0" y="0"/>
                <a:chExt cx="6734175" cy="3228975"/>
              </a:xfrm>
            </p:grpSpPr>
            <p:cxnSp>
              <p:nvCxnSpPr>
                <p:cNvPr id="33" name="Straight Connector 32"/>
                <p:cNvCxnSpPr/>
                <p:nvPr/>
              </p:nvCxnSpPr>
              <p:spPr>
                <a:xfrm>
                  <a:off x="485775" y="2905125"/>
                  <a:ext cx="2221865" cy="0"/>
                </a:xfrm>
                <a:prstGeom prst="line">
                  <a:avLst/>
                </a:prstGeom>
                <a:ln w="19050" cap="sq">
                  <a:solidFill>
                    <a:schemeClr val="tx1"/>
                  </a:solidFill>
                  <a:prstDash val="sysDash"/>
                  <a:round/>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34" name="Text Box 185"/>
                <p:cNvSpPr txBox="1"/>
                <p:nvPr/>
              </p:nvSpPr>
              <p:spPr>
                <a:xfrm>
                  <a:off x="1266825" y="2771775"/>
                  <a:ext cx="247650" cy="238125"/>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x</a:t>
                  </a:r>
                  <a:endParaRPr lang="en-US" sz="1100">
                    <a:effectLst/>
                    <a:ea typeface="Calibri"/>
                    <a:cs typeface="Times New Roman"/>
                  </a:endParaRPr>
                </a:p>
              </p:txBody>
            </p:sp>
            <p:grpSp>
              <p:nvGrpSpPr>
                <p:cNvPr id="35" name="Group 34"/>
                <p:cNvGrpSpPr/>
                <p:nvPr/>
              </p:nvGrpSpPr>
              <p:grpSpPr>
                <a:xfrm>
                  <a:off x="0" y="0"/>
                  <a:ext cx="6734175" cy="2905125"/>
                  <a:chOff x="0" y="0"/>
                  <a:chExt cx="6734175" cy="2905125"/>
                </a:xfrm>
              </p:grpSpPr>
              <p:grpSp>
                <p:nvGrpSpPr>
                  <p:cNvPr id="38" name="Group 37"/>
                  <p:cNvGrpSpPr/>
                  <p:nvPr/>
                </p:nvGrpSpPr>
                <p:grpSpPr>
                  <a:xfrm>
                    <a:off x="0" y="0"/>
                    <a:ext cx="6734175" cy="2781300"/>
                    <a:chOff x="0" y="0"/>
                    <a:chExt cx="6734175" cy="2781300"/>
                  </a:xfrm>
                </p:grpSpPr>
                <p:grpSp>
                  <p:nvGrpSpPr>
                    <p:cNvPr id="41" name="Group 40"/>
                    <p:cNvGrpSpPr/>
                    <p:nvPr/>
                  </p:nvGrpSpPr>
                  <p:grpSpPr>
                    <a:xfrm>
                      <a:off x="0" y="38100"/>
                      <a:ext cx="6734175" cy="2743200"/>
                      <a:chOff x="0" y="0"/>
                      <a:chExt cx="6734175" cy="2743200"/>
                    </a:xfrm>
                  </p:grpSpPr>
                  <p:grpSp>
                    <p:nvGrpSpPr>
                      <p:cNvPr id="62" name="Group 61"/>
                      <p:cNvGrpSpPr/>
                      <p:nvPr/>
                    </p:nvGrpSpPr>
                    <p:grpSpPr>
                      <a:xfrm>
                        <a:off x="485775" y="0"/>
                        <a:ext cx="6248400" cy="2743200"/>
                        <a:chOff x="0" y="0"/>
                        <a:chExt cx="6248400" cy="2743200"/>
                      </a:xfrm>
                    </p:grpSpPr>
                    <p:sp>
                      <p:nvSpPr>
                        <p:cNvPr id="64" name="Right Triangle 63"/>
                        <p:cNvSpPr/>
                        <p:nvPr/>
                      </p:nvSpPr>
                      <p:spPr>
                        <a:xfrm>
                          <a:off x="0" y="0"/>
                          <a:ext cx="5486400" cy="2743200"/>
                        </a:xfrm>
                        <a:prstGeom prst="rtTriangl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cxnSp>
                      <p:nvCxnSpPr>
                        <p:cNvPr id="65" name="Straight Connector 64"/>
                        <p:cNvCxnSpPr/>
                        <p:nvPr/>
                      </p:nvCxnSpPr>
                      <p:spPr>
                        <a:xfrm>
                          <a:off x="0" y="2743200"/>
                          <a:ext cx="62484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flipH="1" flipV="1">
                          <a:off x="0" y="0"/>
                          <a:ext cx="2221865" cy="27432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63" name="Text Box 177"/>
                      <p:cNvSpPr txBox="1"/>
                      <p:nvPr/>
                    </p:nvSpPr>
                    <p:spPr>
                      <a:xfrm>
                        <a:off x="0" y="1228725"/>
                        <a:ext cx="526415" cy="23812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100 ft</a:t>
                        </a:r>
                        <a:endParaRPr lang="en-US" sz="1100">
                          <a:effectLst/>
                          <a:ea typeface="Calibri"/>
                          <a:cs typeface="Times New Roman"/>
                        </a:endParaRPr>
                      </a:p>
                    </p:txBody>
                  </p:sp>
                </p:grpSp>
                <p:cxnSp>
                  <p:nvCxnSpPr>
                    <p:cNvPr id="42" name="Straight Connector 41"/>
                    <p:cNvCxnSpPr/>
                    <p:nvPr/>
                  </p:nvCxnSpPr>
                  <p:spPr>
                    <a:xfrm>
                      <a:off x="485775" y="38100"/>
                      <a:ext cx="2364740" cy="0"/>
                    </a:xfrm>
                    <a:prstGeom prst="line">
                      <a:avLst/>
                    </a:prstGeom>
                    <a:ln w="1905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43" name="Text Box 179"/>
                    <p:cNvSpPr txBox="1"/>
                    <p:nvPr/>
                  </p:nvSpPr>
                  <p:spPr>
                    <a:xfrm>
                      <a:off x="714375" y="0"/>
                      <a:ext cx="447675" cy="33337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30</a:t>
                      </a:r>
                      <a:r>
                        <a:rPr lang="en-US" sz="1100" b="1">
                          <a:effectLst/>
                          <a:ea typeface="Calibri"/>
                          <a:cs typeface="Calibri"/>
                        </a:rPr>
                        <a:t>°</a:t>
                      </a:r>
                      <a:endParaRPr lang="en-US" sz="1100">
                        <a:effectLst/>
                        <a:ea typeface="Calibri"/>
                        <a:cs typeface="Times New Roman"/>
                      </a:endParaRPr>
                    </a:p>
                  </p:txBody>
                </p:sp>
                <p:sp>
                  <p:nvSpPr>
                    <p:cNvPr id="61" name="Text Box 180"/>
                    <p:cNvSpPr txBox="1"/>
                    <p:nvPr/>
                  </p:nvSpPr>
                  <p:spPr>
                    <a:xfrm>
                      <a:off x="771525" y="285750"/>
                      <a:ext cx="447675" cy="33337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21</a:t>
                      </a:r>
                      <a:r>
                        <a:rPr lang="en-US" sz="1100" b="1">
                          <a:effectLst/>
                          <a:ea typeface="Calibri"/>
                          <a:cs typeface="Calibri"/>
                        </a:rPr>
                        <a:t>°</a:t>
                      </a:r>
                      <a:endParaRPr lang="en-US" sz="1100">
                        <a:effectLst/>
                        <a:ea typeface="Calibri"/>
                        <a:cs typeface="Times New Roman"/>
                      </a:endParaRPr>
                    </a:p>
                  </p:txBody>
                </p:sp>
              </p:grpSp>
              <p:sp>
                <p:nvSpPr>
                  <p:cNvPr id="39" name="Text Box 181"/>
                  <p:cNvSpPr txBox="1"/>
                  <p:nvPr/>
                </p:nvSpPr>
                <p:spPr>
                  <a:xfrm>
                    <a:off x="2257425" y="2571750"/>
                    <a:ext cx="447675" cy="33337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51</a:t>
                    </a:r>
                    <a:r>
                      <a:rPr lang="en-US" sz="1100" b="1">
                        <a:effectLst/>
                        <a:ea typeface="Calibri"/>
                        <a:cs typeface="Calibri"/>
                      </a:rPr>
                      <a:t>°</a:t>
                    </a:r>
                    <a:endParaRPr lang="en-US" sz="1100">
                      <a:effectLst/>
                      <a:ea typeface="Calibri"/>
                      <a:cs typeface="Times New Roman"/>
                    </a:endParaRPr>
                  </a:p>
                </p:txBody>
              </p:sp>
              <p:sp>
                <p:nvSpPr>
                  <p:cNvPr id="40" name="Text Box 182"/>
                  <p:cNvSpPr txBox="1"/>
                  <p:nvPr/>
                </p:nvSpPr>
                <p:spPr>
                  <a:xfrm>
                    <a:off x="5381625" y="2571750"/>
                    <a:ext cx="447675" cy="33337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30</a:t>
                    </a:r>
                    <a:r>
                      <a:rPr lang="en-US" sz="1100" b="1">
                        <a:effectLst/>
                        <a:ea typeface="Calibri"/>
                        <a:cs typeface="Calibri"/>
                      </a:rPr>
                      <a:t>°</a:t>
                    </a:r>
                    <a:endParaRPr lang="en-US" sz="1100">
                      <a:effectLst/>
                      <a:ea typeface="Calibri"/>
                      <a:cs typeface="Times New Roman"/>
                    </a:endParaRPr>
                  </a:p>
                </p:txBody>
              </p:sp>
            </p:grpSp>
            <p:cxnSp>
              <p:nvCxnSpPr>
                <p:cNvPr id="36" name="Straight Connector 35"/>
                <p:cNvCxnSpPr/>
                <p:nvPr/>
              </p:nvCxnSpPr>
              <p:spPr>
                <a:xfrm>
                  <a:off x="485775" y="3067050"/>
                  <a:ext cx="5486400" cy="0"/>
                </a:xfrm>
                <a:prstGeom prst="line">
                  <a:avLst/>
                </a:prstGeom>
                <a:ln w="19050" cap="sq">
                  <a:solidFill>
                    <a:schemeClr val="tx1"/>
                  </a:solidFill>
                  <a:prstDash val="sysDash"/>
                  <a:round/>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37" name="Text Box 186"/>
                <p:cNvSpPr txBox="1"/>
                <p:nvPr/>
              </p:nvSpPr>
              <p:spPr>
                <a:xfrm>
                  <a:off x="2762250" y="2924175"/>
                  <a:ext cx="247650" cy="304800"/>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y</a:t>
                  </a:r>
                  <a:endParaRPr lang="en-US" sz="1100">
                    <a:effectLst/>
                    <a:ea typeface="Calibri"/>
                    <a:cs typeface="Times New Roman"/>
                  </a:endParaRPr>
                </a:p>
              </p:txBody>
            </p:sp>
          </p:grpSp>
          <p:sp>
            <p:nvSpPr>
              <p:cNvPr id="32" name="Rectangle 31"/>
              <p:cNvSpPr/>
              <p:nvPr/>
            </p:nvSpPr>
            <p:spPr>
              <a:xfrm>
                <a:off x="485775" y="2600325"/>
                <a:ext cx="183515" cy="183515"/>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grpSp>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381000" y="1295400"/>
            <a:ext cx="8382000" cy="4343400"/>
          </a:xfrm>
        </p:spPr>
        <p:txBody>
          <a:bodyPr/>
          <a:lstStyle/>
          <a:p>
            <a:pPr algn="l"/>
            <a:r>
              <a:rPr lang="en-US" sz="2400" dirty="0" smtClean="0">
                <a:solidFill>
                  <a:schemeClr val="tx1"/>
                </a:solidFill>
              </a:rPr>
              <a:t>				</a:t>
            </a:r>
            <a:endParaRPr lang="en-US" sz="2400"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mc:AlternateContent xmlns:mc="http://schemas.openxmlformats.org/markup-compatibility/2006" xmlns:a14="http://schemas.microsoft.com/office/drawing/2010/main">
        <mc:Choice Requires="a14">
          <p:sp>
            <p:nvSpPr>
              <p:cNvPr id="27" name="Subtitle 2"/>
              <p:cNvSpPr txBox="1">
                <a:spLocks/>
              </p:cNvSpPr>
              <p:nvPr/>
            </p:nvSpPr>
            <p:spPr bwMode="auto">
              <a:xfrm>
                <a:off x="381000" y="1295400"/>
                <a:ext cx="8153400" cy="4191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ctr" rtl="0" fontAlgn="base">
                  <a:spcBef>
                    <a:spcPct val="20000"/>
                  </a:spcBef>
                  <a:spcAft>
                    <a:spcPct val="0"/>
                  </a:spcAft>
                  <a:buFont typeface="Arial" charset="0"/>
                  <a:buNone/>
                  <a:defRPr sz="3200" kern="1200">
                    <a:solidFill>
                      <a:schemeClr val="tx1">
                        <a:tint val="75000"/>
                      </a:schemeClr>
                    </a:solidFill>
                    <a:latin typeface="+mn-lt"/>
                    <a:ea typeface="+mn-ea"/>
                    <a:cs typeface="+mn-cs"/>
                  </a:defRPr>
                </a:lvl1pPr>
                <a:lvl2pPr marL="457200" indent="0" algn="ctr" rtl="0" fontAlgn="base">
                  <a:spcBef>
                    <a:spcPct val="20000"/>
                  </a:spcBef>
                  <a:spcAft>
                    <a:spcPct val="0"/>
                  </a:spcAft>
                  <a:buFont typeface="Arial" charset="0"/>
                  <a:buNone/>
                  <a:defRPr sz="2800" kern="1200">
                    <a:solidFill>
                      <a:schemeClr val="tx1">
                        <a:tint val="75000"/>
                      </a:schemeClr>
                    </a:solidFill>
                    <a:latin typeface="+mn-lt"/>
                    <a:ea typeface="+mn-ea"/>
                    <a:cs typeface="+mn-cs"/>
                  </a:defRPr>
                </a:lvl2pPr>
                <a:lvl3pPr marL="914400" indent="0" algn="ctr" rtl="0" fontAlgn="base">
                  <a:spcBef>
                    <a:spcPct val="20000"/>
                  </a:spcBef>
                  <a:spcAft>
                    <a:spcPct val="0"/>
                  </a:spcAft>
                  <a:buFont typeface="Arial" charset="0"/>
                  <a:buNone/>
                  <a:defRPr sz="2400" kern="1200">
                    <a:solidFill>
                      <a:schemeClr val="tx1">
                        <a:tint val="75000"/>
                      </a:schemeClr>
                    </a:solidFill>
                    <a:latin typeface="+mn-lt"/>
                    <a:ea typeface="+mn-ea"/>
                    <a:cs typeface="+mn-cs"/>
                  </a:defRPr>
                </a:lvl3pPr>
                <a:lvl4pPr marL="1371600" indent="0" algn="ctr" rtl="0" fontAlgn="base">
                  <a:spcBef>
                    <a:spcPct val="20000"/>
                  </a:spcBef>
                  <a:spcAft>
                    <a:spcPct val="0"/>
                  </a:spcAft>
                  <a:buFont typeface="Arial" charset="0"/>
                  <a:buNone/>
                  <a:defRPr sz="2000" kern="1200">
                    <a:solidFill>
                      <a:schemeClr val="tx1">
                        <a:tint val="75000"/>
                      </a:schemeClr>
                    </a:solidFill>
                    <a:latin typeface="+mn-lt"/>
                    <a:ea typeface="+mn-ea"/>
                    <a:cs typeface="+mn-cs"/>
                  </a:defRPr>
                </a:lvl4pPr>
                <a:lvl5pPr marL="1828800" indent="0" algn="ctr" rtl="0" fontAlgn="base">
                  <a:spcBef>
                    <a:spcPct val="20000"/>
                  </a:spcBef>
                  <a:spcAft>
                    <a:spcPct val="0"/>
                  </a:spcAft>
                  <a:buFont typeface="Arial"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n-US" sz="2400" dirty="0" smtClean="0">
                    <a:solidFill>
                      <a:schemeClr val="tx1"/>
                    </a:solidFill>
                  </a:rPr>
                  <a:t>Landing in a hot air balloon, you notice the landing spot and your car. From 100 ft. in the air, you have to look down at a 30° angle to your car and an additional 21° to the landing spot. How far will you have to walk to your car after landing?</a:t>
                </a:r>
              </a:p>
              <a:p>
                <a:pPr algn="r"/>
                <a14:m>
                  <m:oMath xmlns:m="http://schemas.openxmlformats.org/officeDocument/2006/math">
                    <m:func>
                      <m:funcPr>
                        <m:ctrlPr>
                          <a:rPr lang="en-US" sz="2000" i="1" smtClean="0">
                            <a:solidFill>
                              <a:schemeClr val="tx1"/>
                            </a:solidFill>
                            <a:latin typeface="Cambria Math"/>
                          </a:rPr>
                        </m:ctrlPr>
                      </m:funcPr>
                      <m:fName>
                        <m:r>
                          <m:rPr>
                            <m:sty m:val="p"/>
                          </m:rPr>
                          <a:rPr lang="en-US" sz="2000" smtClean="0">
                            <a:solidFill>
                              <a:schemeClr val="tx1"/>
                            </a:solidFill>
                            <a:latin typeface="Cambria Math"/>
                          </a:rPr>
                          <m:t>tan</m:t>
                        </m:r>
                      </m:fName>
                      <m:e>
                        <m:r>
                          <a:rPr lang="en-US" sz="2000" i="1" smtClean="0">
                            <a:solidFill>
                              <a:schemeClr val="tx1"/>
                            </a:solidFill>
                            <a:latin typeface="Cambria Math"/>
                          </a:rPr>
                          <m:t>30</m:t>
                        </m:r>
                      </m:e>
                    </m:func>
                    <m:r>
                      <a:rPr lang="en-US" sz="2000" i="1" smtClean="0">
                        <a:solidFill>
                          <a:schemeClr val="tx1"/>
                        </a:solidFill>
                        <a:latin typeface="Cambria Math"/>
                      </a:rPr>
                      <m:t>=</m:t>
                    </m:r>
                    <m:f>
                      <m:fPr>
                        <m:ctrlPr>
                          <a:rPr lang="en-US" sz="2000" i="1" smtClean="0">
                            <a:solidFill>
                              <a:schemeClr val="tx1"/>
                            </a:solidFill>
                            <a:latin typeface="Cambria Math"/>
                          </a:rPr>
                        </m:ctrlPr>
                      </m:fPr>
                      <m:num>
                        <m:r>
                          <a:rPr lang="en-US" sz="2000" i="1" smtClean="0">
                            <a:solidFill>
                              <a:schemeClr val="tx1"/>
                            </a:solidFill>
                            <a:latin typeface="Cambria Math"/>
                          </a:rPr>
                          <m:t>100</m:t>
                        </m:r>
                      </m:num>
                      <m:den>
                        <m:r>
                          <a:rPr lang="en-US" sz="2000" i="1" smtClean="0">
                            <a:solidFill>
                              <a:schemeClr val="tx1"/>
                            </a:solidFill>
                            <a:latin typeface="Cambria Math"/>
                          </a:rPr>
                          <m:t>𝑦</m:t>
                        </m:r>
                      </m:den>
                    </m:f>
                  </m:oMath>
                </a14:m>
                <a:r>
                  <a:rPr lang="en-US" sz="2000" dirty="0" smtClean="0">
                    <a:solidFill>
                      <a:schemeClr val="tx1"/>
                    </a:solidFill>
                  </a:rPr>
                  <a:t>		             </a:t>
                </a:r>
              </a:p>
              <a:p>
                <a:pPr algn="r"/>
                <a:r>
                  <a:rPr lang="en-US" sz="2000" dirty="0" smtClean="0">
                    <a:solidFill>
                      <a:schemeClr val="tx1"/>
                    </a:solidFill>
                  </a:rPr>
                  <a:t>			</a:t>
                </a:r>
              </a:p>
              <a:p>
                <a:pPr algn="r"/>
                <a:endParaRPr lang="en-US" sz="2000" dirty="0" smtClean="0">
                  <a:solidFill>
                    <a:schemeClr val="tx1"/>
                  </a:solidFill>
                </a:endParaRPr>
              </a:p>
            </p:txBody>
          </p:sp>
        </mc:Choice>
        <mc:Fallback xmlns="">
          <p:sp>
            <p:nvSpPr>
              <p:cNvPr id="27" name="Subtitle 2"/>
              <p:cNvSpPr txBox="1">
                <a:spLocks noRot="1" noChangeAspect="1" noMove="1" noResize="1" noEditPoints="1" noAdjustHandles="1" noChangeArrowheads="1" noChangeShapeType="1" noTextEdit="1"/>
              </p:cNvSpPr>
              <p:nvPr/>
            </p:nvSpPr>
            <p:spPr bwMode="auto">
              <a:xfrm>
                <a:off x="381000" y="1295400"/>
                <a:ext cx="8153400" cy="4191000"/>
              </a:xfrm>
              <a:prstGeom prst="rect">
                <a:avLst/>
              </a:prstGeom>
              <a:blipFill rotWithShape="1">
                <a:blip r:embed="rId4"/>
                <a:stretch>
                  <a:fillRect l="-1197" t="-1019" r="-1197"/>
                </a:stretch>
              </a:blipFill>
              <a:ln w="9525">
                <a:noFill/>
                <a:miter lim="800000"/>
                <a:headEnd/>
                <a:tailEnd/>
              </a:ln>
            </p:spPr>
            <p:txBody>
              <a:bodyPr/>
              <a:lstStyle/>
              <a:p>
                <a:r>
                  <a:rPr lang="en-US">
                    <a:noFill/>
                  </a:rPr>
                  <a:t> </a:t>
                </a:r>
              </a:p>
            </p:txBody>
          </p:sp>
        </mc:Fallback>
      </mc:AlternateContent>
    </p:spTree>
    <p:extLst>
      <p:ext uri="{BB962C8B-B14F-4D97-AF65-F5344CB8AC3E}">
        <p14:creationId xmlns:p14="http://schemas.microsoft.com/office/powerpoint/2010/main" val="328169791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Group 27"/>
          <p:cNvGrpSpPr/>
          <p:nvPr/>
        </p:nvGrpSpPr>
        <p:grpSpPr>
          <a:xfrm>
            <a:off x="350284" y="2882971"/>
            <a:ext cx="6867525" cy="3324225"/>
            <a:chOff x="0" y="0"/>
            <a:chExt cx="6867525" cy="3324225"/>
          </a:xfrm>
        </p:grpSpPr>
        <p:sp>
          <p:nvSpPr>
            <p:cNvPr id="29" name="Rectangle 28"/>
            <p:cNvSpPr/>
            <p:nvPr/>
          </p:nvSpPr>
          <p:spPr>
            <a:xfrm>
              <a:off x="0" y="0"/>
              <a:ext cx="6867525" cy="332422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30" name="Group 29"/>
            <p:cNvGrpSpPr/>
            <p:nvPr/>
          </p:nvGrpSpPr>
          <p:grpSpPr>
            <a:xfrm>
              <a:off x="85725" y="95250"/>
              <a:ext cx="6734175" cy="3228975"/>
              <a:chOff x="0" y="0"/>
              <a:chExt cx="6734175" cy="3228975"/>
            </a:xfrm>
          </p:grpSpPr>
          <p:grpSp>
            <p:nvGrpSpPr>
              <p:cNvPr id="31" name="Group 30"/>
              <p:cNvGrpSpPr/>
              <p:nvPr/>
            </p:nvGrpSpPr>
            <p:grpSpPr>
              <a:xfrm>
                <a:off x="0" y="0"/>
                <a:ext cx="6734175" cy="3228975"/>
                <a:chOff x="0" y="0"/>
                <a:chExt cx="6734175" cy="3228975"/>
              </a:xfrm>
            </p:grpSpPr>
            <p:cxnSp>
              <p:nvCxnSpPr>
                <p:cNvPr id="33" name="Straight Connector 32"/>
                <p:cNvCxnSpPr/>
                <p:nvPr/>
              </p:nvCxnSpPr>
              <p:spPr>
                <a:xfrm>
                  <a:off x="485775" y="2905125"/>
                  <a:ext cx="2221865" cy="0"/>
                </a:xfrm>
                <a:prstGeom prst="line">
                  <a:avLst/>
                </a:prstGeom>
                <a:ln w="19050" cap="sq">
                  <a:solidFill>
                    <a:schemeClr val="tx1"/>
                  </a:solidFill>
                  <a:prstDash val="sysDash"/>
                  <a:round/>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34" name="Text Box 185"/>
                <p:cNvSpPr txBox="1"/>
                <p:nvPr/>
              </p:nvSpPr>
              <p:spPr>
                <a:xfrm>
                  <a:off x="1266825" y="2771775"/>
                  <a:ext cx="247650" cy="238125"/>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x</a:t>
                  </a:r>
                  <a:endParaRPr lang="en-US" sz="1100">
                    <a:effectLst/>
                    <a:ea typeface="Calibri"/>
                    <a:cs typeface="Times New Roman"/>
                  </a:endParaRPr>
                </a:p>
              </p:txBody>
            </p:sp>
            <p:grpSp>
              <p:nvGrpSpPr>
                <p:cNvPr id="35" name="Group 34"/>
                <p:cNvGrpSpPr/>
                <p:nvPr/>
              </p:nvGrpSpPr>
              <p:grpSpPr>
                <a:xfrm>
                  <a:off x="0" y="0"/>
                  <a:ext cx="6734175" cy="2905125"/>
                  <a:chOff x="0" y="0"/>
                  <a:chExt cx="6734175" cy="2905125"/>
                </a:xfrm>
              </p:grpSpPr>
              <p:grpSp>
                <p:nvGrpSpPr>
                  <p:cNvPr id="38" name="Group 37"/>
                  <p:cNvGrpSpPr/>
                  <p:nvPr/>
                </p:nvGrpSpPr>
                <p:grpSpPr>
                  <a:xfrm>
                    <a:off x="0" y="0"/>
                    <a:ext cx="6734175" cy="2781300"/>
                    <a:chOff x="0" y="0"/>
                    <a:chExt cx="6734175" cy="2781300"/>
                  </a:xfrm>
                </p:grpSpPr>
                <p:grpSp>
                  <p:nvGrpSpPr>
                    <p:cNvPr id="41" name="Group 40"/>
                    <p:cNvGrpSpPr/>
                    <p:nvPr/>
                  </p:nvGrpSpPr>
                  <p:grpSpPr>
                    <a:xfrm>
                      <a:off x="0" y="38100"/>
                      <a:ext cx="6734175" cy="2743200"/>
                      <a:chOff x="0" y="0"/>
                      <a:chExt cx="6734175" cy="2743200"/>
                    </a:xfrm>
                  </p:grpSpPr>
                  <p:grpSp>
                    <p:nvGrpSpPr>
                      <p:cNvPr id="62" name="Group 61"/>
                      <p:cNvGrpSpPr/>
                      <p:nvPr/>
                    </p:nvGrpSpPr>
                    <p:grpSpPr>
                      <a:xfrm>
                        <a:off x="485775" y="0"/>
                        <a:ext cx="6248400" cy="2743200"/>
                        <a:chOff x="0" y="0"/>
                        <a:chExt cx="6248400" cy="2743200"/>
                      </a:xfrm>
                    </p:grpSpPr>
                    <p:sp>
                      <p:nvSpPr>
                        <p:cNvPr id="64" name="Right Triangle 63"/>
                        <p:cNvSpPr/>
                        <p:nvPr/>
                      </p:nvSpPr>
                      <p:spPr>
                        <a:xfrm>
                          <a:off x="0" y="0"/>
                          <a:ext cx="5486400" cy="2743200"/>
                        </a:xfrm>
                        <a:prstGeom prst="rtTriangl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cxnSp>
                      <p:nvCxnSpPr>
                        <p:cNvPr id="65" name="Straight Connector 64"/>
                        <p:cNvCxnSpPr/>
                        <p:nvPr/>
                      </p:nvCxnSpPr>
                      <p:spPr>
                        <a:xfrm>
                          <a:off x="0" y="2743200"/>
                          <a:ext cx="62484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flipH="1" flipV="1">
                          <a:off x="0" y="0"/>
                          <a:ext cx="2221865" cy="27432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63" name="Text Box 177"/>
                      <p:cNvSpPr txBox="1"/>
                      <p:nvPr/>
                    </p:nvSpPr>
                    <p:spPr>
                      <a:xfrm>
                        <a:off x="0" y="1228725"/>
                        <a:ext cx="526415" cy="23812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100 ft</a:t>
                        </a:r>
                        <a:endParaRPr lang="en-US" sz="1100">
                          <a:effectLst/>
                          <a:ea typeface="Calibri"/>
                          <a:cs typeface="Times New Roman"/>
                        </a:endParaRPr>
                      </a:p>
                    </p:txBody>
                  </p:sp>
                </p:grpSp>
                <p:cxnSp>
                  <p:nvCxnSpPr>
                    <p:cNvPr id="42" name="Straight Connector 41"/>
                    <p:cNvCxnSpPr/>
                    <p:nvPr/>
                  </p:nvCxnSpPr>
                  <p:spPr>
                    <a:xfrm>
                      <a:off x="485775" y="38100"/>
                      <a:ext cx="2364740" cy="0"/>
                    </a:xfrm>
                    <a:prstGeom prst="line">
                      <a:avLst/>
                    </a:prstGeom>
                    <a:ln w="1905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43" name="Text Box 179"/>
                    <p:cNvSpPr txBox="1"/>
                    <p:nvPr/>
                  </p:nvSpPr>
                  <p:spPr>
                    <a:xfrm>
                      <a:off x="714375" y="0"/>
                      <a:ext cx="447675" cy="33337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30</a:t>
                      </a:r>
                      <a:r>
                        <a:rPr lang="en-US" sz="1100" b="1">
                          <a:effectLst/>
                          <a:ea typeface="Calibri"/>
                          <a:cs typeface="Calibri"/>
                        </a:rPr>
                        <a:t>°</a:t>
                      </a:r>
                      <a:endParaRPr lang="en-US" sz="1100">
                        <a:effectLst/>
                        <a:ea typeface="Calibri"/>
                        <a:cs typeface="Times New Roman"/>
                      </a:endParaRPr>
                    </a:p>
                  </p:txBody>
                </p:sp>
                <p:sp>
                  <p:nvSpPr>
                    <p:cNvPr id="61" name="Text Box 180"/>
                    <p:cNvSpPr txBox="1"/>
                    <p:nvPr/>
                  </p:nvSpPr>
                  <p:spPr>
                    <a:xfrm>
                      <a:off x="771525" y="285750"/>
                      <a:ext cx="447675" cy="33337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21</a:t>
                      </a:r>
                      <a:r>
                        <a:rPr lang="en-US" sz="1100" b="1">
                          <a:effectLst/>
                          <a:ea typeface="Calibri"/>
                          <a:cs typeface="Calibri"/>
                        </a:rPr>
                        <a:t>°</a:t>
                      </a:r>
                      <a:endParaRPr lang="en-US" sz="1100">
                        <a:effectLst/>
                        <a:ea typeface="Calibri"/>
                        <a:cs typeface="Times New Roman"/>
                      </a:endParaRPr>
                    </a:p>
                  </p:txBody>
                </p:sp>
              </p:grpSp>
              <p:sp>
                <p:nvSpPr>
                  <p:cNvPr id="39" name="Text Box 181"/>
                  <p:cNvSpPr txBox="1"/>
                  <p:nvPr/>
                </p:nvSpPr>
                <p:spPr>
                  <a:xfrm>
                    <a:off x="2257425" y="2571750"/>
                    <a:ext cx="447675" cy="33337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51</a:t>
                    </a:r>
                    <a:r>
                      <a:rPr lang="en-US" sz="1100" b="1">
                        <a:effectLst/>
                        <a:ea typeface="Calibri"/>
                        <a:cs typeface="Calibri"/>
                      </a:rPr>
                      <a:t>°</a:t>
                    </a:r>
                    <a:endParaRPr lang="en-US" sz="1100">
                      <a:effectLst/>
                      <a:ea typeface="Calibri"/>
                      <a:cs typeface="Times New Roman"/>
                    </a:endParaRPr>
                  </a:p>
                </p:txBody>
              </p:sp>
              <p:sp>
                <p:nvSpPr>
                  <p:cNvPr id="40" name="Text Box 182"/>
                  <p:cNvSpPr txBox="1"/>
                  <p:nvPr/>
                </p:nvSpPr>
                <p:spPr>
                  <a:xfrm>
                    <a:off x="5381625" y="2571750"/>
                    <a:ext cx="447675" cy="33337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30</a:t>
                    </a:r>
                    <a:r>
                      <a:rPr lang="en-US" sz="1100" b="1">
                        <a:effectLst/>
                        <a:ea typeface="Calibri"/>
                        <a:cs typeface="Calibri"/>
                      </a:rPr>
                      <a:t>°</a:t>
                    </a:r>
                    <a:endParaRPr lang="en-US" sz="1100">
                      <a:effectLst/>
                      <a:ea typeface="Calibri"/>
                      <a:cs typeface="Times New Roman"/>
                    </a:endParaRPr>
                  </a:p>
                </p:txBody>
              </p:sp>
            </p:grpSp>
            <p:cxnSp>
              <p:nvCxnSpPr>
                <p:cNvPr id="36" name="Straight Connector 35"/>
                <p:cNvCxnSpPr/>
                <p:nvPr/>
              </p:nvCxnSpPr>
              <p:spPr>
                <a:xfrm>
                  <a:off x="485775" y="3067050"/>
                  <a:ext cx="5486400" cy="0"/>
                </a:xfrm>
                <a:prstGeom prst="line">
                  <a:avLst/>
                </a:prstGeom>
                <a:ln w="19050" cap="sq">
                  <a:solidFill>
                    <a:schemeClr val="tx1"/>
                  </a:solidFill>
                  <a:prstDash val="sysDash"/>
                  <a:round/>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37" name="Text Box 186"/>
                <p:cNvSpPr txBox="1"/>
                <p:nvPr/>
              </p:nvSpPr>
              <p:spPr>
                <a:xfrm>
                  <a:off x="2762250" y="2924175"/>
                  <a:ext cx="247650" cy="304800"/>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y</a:t>
                  </a:r>
                  <a:endParaRPr lang="en-US" sz="1100">
                    <a:effectLst/>
                    <a:ea typeface="Calibri"/>
                    <a:cs typeface="Times New Roman"/>
                  </a:endParaRPr>
                </a:p>
              </p:txBody>
            </p:sp>
          </p:grpSp>
          <p:sp>
            <p:nvSpPr>
              <p:cNvPr id="32" name="Rectangle 31"/>
              <p:cNvSpPr/>
              <p:nvPr/>
            </p:nvSpPr>
            <p:spPr>
              <a:xfrm>
                <a:off x="485775" y="2600325"/>
                <a:ext cx="183515" cy="183515"/>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grpSp>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381000" y="1295400"/>
            <a:ext cx="8382000" cy="4343400"/>
          </a:xfrm>
        </p:spPr>
        <p:txBody>
          <a:bodyPr/>
          <a:lstStyle/>
          <a:p>
            <a:pPr algn="l"/>
            <a:r>
              <a:rPr lang="en-US" sz="2400" dirty="0" smtClean="0">
                <a:solidFill>
                  <a:schemeClr val="tx1"/>
                </a:solidFill>
              </a:rPr>
              <a:t>				</a:t>
            </a:r>
            <a:endParaRPr lang="en-US" sz="2400"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mc:AlternateContent xmlns:mc="http://schemas.openxmlformats.org/markup-compatibility/2006" xmlns:a14="http://schemas.microsoft.com/office/drawing/2010/main">
        <mc:Choice Requires="a14">
          <p:sp>
            <p:nvSpPr>
              <p:cNvPr id="27" name="Subtitle 2"/>
              <p:cNvSpPr txBox="1">
                <a:spLocks/>
              </p:cNvSpPr>
              <p:nvPr/>
            </p:nvSpPr>
            <p:spPr bwMode="auto">
              <a:xfrm>
                <a:off x="381000" y="1295400"/>
                <a:ext cx="8153400" cy="4191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ctr" rtl="0" fontAlgn="base">
                  <a:spcBef>
                    <a:spcPct val="20000"/>
                  </a:spcBef>
                  <a:spcAft>
                    <a:spcPct val="0"/>
                  </a:spcAft>
                  <a:buFont typeface="Arial" charset="0"/>
                  <a:buNone/>
                  <a:defRPr sz="3200" kern="1200">
                    <a:solidFill>
                      <a:schemeClr val="tx1">
                        <a:tint val="75000"/>
                      </a:schemeClr>
                    </a:solidFill>
                    <a:latin typeface="+mn-lt"/>
                    <a:ea typeface="+mn-ea"/>
                    <a:cs typeface="+mn-cs"/>
                  </a:defRPr>
                </a:lvl1pPr>
                <a:lvl2pPr marL="457200" indent="0" algn="ctr" rtl="0" fontAlgn="base">
                  <a:spcBef>
                    <a:spcPct val="20000"/>
                  </a:spcBef>
                  <a:spcAft>
                    <a:spcPct val="0"/>
                  </a:spcAft>
                  <a:buFont typeface="Arial" charset="0"/>
                  <a:buNone/>
                  <a:defRPr sz="2800" kern="1200">
                    <a:solidFill>
                      <a:schemeClr val="tx1">
                        <a:tint val="75000"/>
                      </a:schemeClr>
                    </a:solidFill>
                    <a:latin typeface="+mn-lt"/>
                    <a:ea typeface="+mn-ea"/>
                    <a:cs typeface="+mn-cs"/>
                  </a:defRPr>
                </a:lvl2pPr>
                <a:lvl3pPr marL="914400" indent="0" algn="ctr" rtl="0" fontAlgn="base">
                  <a:spcBef>
                    <a:spcPct val="20000"/>
                  </a:spcBef>
                  <a:spcAft>
                    <a:spcPct val="0"/>
                  </a:spcAft>
                  <a:buFont typeface="Arial" charset="0"/>
                  <a:buNone/>
                  <a:defRPr sz="2400" kern="1200">
                    <a:solidFill>
                      <a:schemeClr val="tx1">
                        <a:tint val="75000"/>
                      </a:schemeClr>
                    </a:solidFill>
                    <a:latin typeface="+mn-lt"/>
                    <a:ea typeface="+mn-ea"/>
                    <a:cs typeface="+mn-cs"/>
                  </a:defRPr>
                </a:lvl3pPr>
                <a:lvl4pPr marL="1371600" indent="0" algn="ctr" rtl="0" fontAlgn="base">
                  <a:spcBef>
                    <a:spcPct val="20000"/>
                  </a:spcBef>
                  <a:spcAft>
                    <a:spcPct val="0"/>
                  </a:spcAft>
                  <a:buFont typeface="Arial" charset="0"/>
                  <a:buNone/>
                  <a:defRPr sz="2000" kern="1200">
                    <a:solidFill>
                      <a:schemeClr val="tx1">
                        <a:tint val="75000"/>
                      </a:schemeClr>
                    </a:solidFill>
                    <a:latin typeface="+mn-lt"/>
                    <a:ea typeface="+mn-ea"/>
                    <a:cs typeface="+mn-cs"/>
                  </a:defRPr>
                </a:lvl4pPr>
                <a:lvl5pPr marL="1828800" indent="0" algn="ctr" rtl="0" fontAlgn="base">
                  <a:spcBef>
                    <a:spcPct val="20000"/>
                  </a:spcBef>
                  <a:spcAft>
                    <a:spcPct val="0"/>
                  </a:spcAft>
                  <a:buFont typeface="Arial"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n-US" sz="2400" dirty="0" smtClean="0">
                    <a:solidFill>
                      <a:schemeClr val="tx1"/>
                    </a:solidFill>
                  </a:rPr>
                  <a:t>Landing in a hot air balloon, you notice the landing spot and your car. From 100 ft. in the air, you have to look down at a 30° angle to your car and an additional 21° to the landing spot. How far will you have to walk to your car after landing?</a:t>
                </a:r>
              </a:p>
              <a:p>
                <a:pPr algn="r"/>
                <a14:m>
                  <m:oMath xmlns:m="http://schemas.openxmlformats.org/officeDocument/2006/math">
                    <m:func>
                      <m:funcPr>
                        <m:ctrlPr>
                          <a:rPr lang="en-US" sz="2000" i="1" smtClean="0">
                            <a:solidFill>
                              <a:schemeClr val="tx1"/>
                            </a:solidFill>
                            <a:latin typeface="Cambria Math"/>
                          </a:rPr>
                        </m:ctrlPr>
                      </m:funcPr>
                      <m:fName>
                        <m:r>
                          <m:rPr>
                            <m:sty m:val="p"/>
                          </m:rPr>
                          <a:rPr lang="en-US" sz="2000" smtClean="0">
                            <a:solidFill>
                              <a:schemeClr val="tx1"/>
                            </a:solidFill>
                            <a:latin typeface="Cambria Math"/>
                          </a:rPr>
                          <m:t>tan</m:t>
                        </m:r>
                      </m:fName>
                      <m:e>
                        <m:r>
                          <a:rPr lang="en-US" sz="2000" i="1" smtClean="0">
                            <a:solidFill>
                              <a:schemeClr val="tx1"/>
                            </a:solidFill>
                            <a:latin typeface="Cambria Math"/>
                          </a:rPr>
                          <m:t>30</m:t>
                        </m:r>
                      </m:e>
                    </m:func>
                    <m:r>
                      <a:rPr lang="en-US" sz="2000" i="1" smtClean="0">
                        <a:solidFill>
                          <a:schemeClr val="tx1"/>
                        </a:solidFill>
                        <a:latin typeface="Cambria Math"/>
                      </a:rPr>
                      <m:t>=</m:t>
                    </m:r>
                    <m:f>
                      <m:fPr>
                        <m:ctrlPr>
                          <a:rPr lang="en-US" sz="2000" i="1" smtClean="0">
                            <a:solidFill>
                              <a:schemeClr val="tx1"/>
                            </a:solidFill>
                            <a:latin typeface="Cambria Math"/>
                          </a:rPr>
                        </m:ctrlPr>
                      </m:fPr>
                      <m:num>
                        <m:r>
                          <a:rPr lang="en-US" sz="2000" i="1" smtClean="0">
                            <a:solidFill>
                              <a:schemeClr val="tx1"/>
                            </a:solidFill>
                            <a:latin typeface="Cambria Math"/>
                          </a:rPr>
                          <m:t>100</m:t>
                        </m:r>
                      </m:num>
                      <m:den>
                        <m:r>
                          <a:rPr lang="en-US" sz="2000" i="1" smtClean="0">
                            <a:solidFill>
                              <a:schemeClr val="tx1"/>
                            </a:solidFill>
                            <a:latin typeface="Cambria Math"/>
                          </a:rPr>
                          <m:t>𝑦</m:t>
                        </m:r>
                      </m:den>
                    </m:f>
                  </m:oMath>
                </a14:m>
                <a:r>
                  <a:rPr lang="en-US" sz="2000" dirty="0" smtClean="0">
                    <a:solidFill>
                      <a:schemeClr val="tx1"/>
                    </a:solidFill>
                  </a:rPr>
                  <a:t>		             </a:t>
                </a:r>
              </a:p>
              <a:p>
                <a:pPr algn="r"/>
                <a14:m>
                  <m:oMath xmlns:m="http://schemas.openxmlformats.org/officeDocument/2006/math">
                    <m:r>
                      <a:rPr lang="en-US" sz="2000" i="1" smtClean="0">
                        <a:solidFill>
                          <a:schemeClr val="tx1"/>
                        </a:solidFill>
                        <a:latin typeface="Cambria Math"/>
                      </a:rPr>
                      <m:t>𝑦</m:t>
                    </m:r>
                    <m:r>
                      <a:rPr lang="en-US" sz="2000" i="1" smtClean="0">
                        <a:solidFill>
                          <a:schemeClr val="tx1"/>
                        </a:solidFill>
                        <a:latin typeface="Cambria Math"/>
                      </a:rPr>
                      <m:t>=</m:t>
                    </m:r>
                    <m:f>
                      <m:fPr>
                        <m:ctrlPr>
                          <a:rPr lang="en-US" sz="2000" i="1" smtClean="0">
                            <a:solidFill>
                              <a:schemeClr val="tx1"/>
                            </a:solidFill>
                            <a:latin typeface="Cambria Math"/>
                          </a:rPr>
                        </m:ctrlPr>
                      </m:fPr>
                      <m:num>
                        <m:r>
                          <a:rPr lang="en-US" sz="2000" i="1" smtClean="0">
                            <a:solidFill>
                              <a:schemeClr val="tx1"/>
                            </a:solidFill>
                            <a:latin typeface="Cambria Math"/>
                          </a:rPr>
                          <m:t>100</m:t>
                        </m:r>
                      </m:num>
                      <m:den>
                        <m:func>
                          <m:funcPr>
                            <m:ctrlPr>
                              <a:rPr lang="en-US" sz="2000" i="1" smtClean="0">
                                <a:solidFill>
                                  <a:schemeClr val="tx1"/>
                                </a:solidFill>
                                <a:latin typeface="Cambria Math"/>
                              </a:rPr>
                            </m:ctrlPr>
                          </m:funcPr>
                          <m:fName>
                            <m:r>
                              <m:rPr>
                                <m:sty m:val="p"/>
                              </m:rPr>
                              <a:rPr lang="en-US" sz="2000" smtClean="0">
                                <a:solidFill>
                                  <a:schemeClr val="tx1"/>
                                </a:solidFill>
                                <a:latin typeface="Cambria Math"/>
                              </a:rPr>
                              <m:t>tan</m:t>
                            </m:r>
                          </m:fName>
                          <m:e>
                            <m:r>
                              <a:rPr lang="en-US" sz="2000" i="1" smtClean="0">
                                <a:solidFill>
                                  <a:schemeClr val="tx1"/>
                                </a:solidFill>
                                <a:latin typeface="Cambria Math"/>
                              </a:rPr>
                              <m:t>30</m:t>
                            </m:r>
                          </m:e>
                        </m:func>
                      </m:den>
                    </m:f>
                  </m:oMath>
                </a14:m>
                <a:r>
                  <a:rPr lang="en-US" sz="2000" dirty="0" smtClean="0">
                    <a:solidFill>
                      <a:schemeClr val="tx1"/>
                    </a:solidFill>
                  </a:rPr>
                  <a:t>		</a:t>
                </a:r>
              </a:p>
              <a:p>
                <a:pPr algn="r"/>
                <a:r>
                  <a:rPr lang="en-US" sz="2000" dirty="0" smtClean="0">
                    <a:solidFill>
                      <a:schemeClr val="tx1"/>
                    </a:solidFill>
                  </a:rPr>
                  <a:t>			</a:t>
                </a:r>
              </a:p>
              <a:p>
                <a:pPr algn="r"/>
                <a:endParaRPr lang="en-US" sz="2000" dirty="0" smtClean="0">
                  <a:solidFill>
                    <a:schemeClr val="tx1"/>
                  </a:solidFill>
                </a:endParaRPr>
              </a:p>
            </p:txBody>
          </p:sp>
        </mc:Choice>
        <mc:Fallback xmlns="">
          <p:sp>
            <p:nvSpPr>
              <p:cNvPr id="27" name="Subtitle 2"/>
              <p:cNvSpPr txBox="1">
                <a:spLocks noRot="1" noChangeAspect="1" noMove="1" noResize="1" noEditPoints="1" noAdjustHandles="1" noChangeArrowheads="1" noChangeShapeType="1" noTextEdit="1"/>
              </p:cNvSpPr>
              <p:nvPr/>
            </p:nvSpPr>
            <p:spPr bwMode="auto">
              <a:xfrm>
                <a:off x="381000" y="1295400"/>
                <a:ext cx="8153400" cy="4191000"/>
              </a:xfrm>
              <a:prstGeom prst="rect">
                <a:avLst/>
              </a:prstGeom>
              <a:blipFill rotWithShape="1">
                <a:blip r:embed="rId4"/>
                <a:stretch>
                  <a:fillRect l="-1197" t="-1019" r="-1197"/>
                </a:stretch>
              </a:blipFill>
              <a:ln w="9525">
                <a:noFill/>
                <a:miter lim="800000"/>
                <a:headEnd/>
                <a:tailEnd/>
              </a:ln>
            </p:spPr>
            <p:txBody>
              <a:bodyPr/>
              <a:lstStyle/>
              <a:p>
                <a:r>
                  <a:rPr lang="en-US">
                    <a:noFill/>
                  </a:rPr>
                  <a:t> </a:t>
                </a:r>
              </a:p>
            </p:txBody>
          </p:sp>
        </mc:Fallback>
      </mc:AlternateContent>
    </p:spTree>
    <p:extLst>
      <p:ext uri="{BB962C8B-B14F-4D97-AF65-F5344CB8AC3E}">
        <p14:creationId xmlns:p14="http://schemas.microsoft.com/office/powerpoint/2010/main" val="379768739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Group 27"/>
          <p:cNvGrpSpPr/>
          <p:nvPr/>
        </p:nvGrpSpPr>
        <p:grpSpPr>
          <a:xfrm>
            <a:off x="350284" y="2882971"/>
            <a:ext cx="6867525" cy="3324225"/>
            <a:chOff x="0" y="0"/>
            <a:chExt cx="6867525" cy="3324225"/>
          </a:xfrm>
        </p:grpSpPr>
        <p:sp>
          <p:nvSpPr>
            <p:cNvPr id="29" name="Rectangle 28"/>
            <p:cNvSpPr/>
            <p:nvPr/>
          </p:nvSpPr>
          <p:spPr>
            <a:xfrm>
              <a:off x="0" y="0"/>
              <a:ext cx="6867525" cy="332422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30" name="Group 29"/>
            <p:cNvGrpSpPr/>
            <p:nvPr/>
          </p:nvGrpSpPr>
          <p:grpSpPr>
            <a:xfrm>
              <a:off x="85725" y="95250"/>
              <a:ext cx="6734175" cy="3228975"/>
              <a:chOff x="0" y="0"/>
              <a:chExt cx="6734175" cy="3228975"/>
            </a:xfrm>
          </p:grpSpPr>
          <p:grpSp>
            <p:nvGrpSpPr>
              <p:cNvPr id="31" name="Group 30"/>
              <p:cNvGrpSpPr/>
              <p:nvPr/>
            </p:nvGrpSpPr>
            <p:grpSpPr>
              <a:xfrm>
                <a:off x="0" y="0"/>
                <a:ext cx="6734175" cy="3228975"/>
                <a:chOff x="0" y="0"/>
                <a:chExt cx="6734175" cy="3228975"/>
              </a:xfrm>
            </p:grpSpPr>
            <p:cxnSp>
              <p:nvCxnSpPr>
                <p:cNvPr id="33" name="Straight Connector 32"/>
                <p:cNvCxnSpPr/>
                <p:nvPr/>
              </p:nvCxnSpPr>
              <p:spPr>
                <a:xfrm>
                  <a:off x="485775" y="2905125"/>
                  <a:ext cx="2221865" cy="0"/>
                </a:xfrm>
                <a:prstGeom prst="line">
                  <a:avLst/>
                </a:prstGeom>
                <a:ln w="19050" cap="sq">
                  <a:solidFill>
                    <a:schemeClr val="tx1"/>
                  </a:solidFill>
                  <a:prstDash val="sysDash"/>
                  <a:round/>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34" name="Text Box 185"/>
                <p:cNvSpPr txBox="1"/>
                <p:nvPr/>
              </p:nvSpPr>
              <p:spPr>
                <a:xfrm>
                  <a:off x="1266825" y="2771775"/>
                  <a:ext cx="247650" cy="238125"/>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x</a:t>
                  </a:r>
                  <a:endParaRPr lang="en-US" sz="1100">
                    <a:effectLst/>
                    <a:ea typeface="Calibri"/>
                    <a:cs typeface="Times New Roman"/>
                  </a:endParaRPr>
                </a:p>
              </p:txBody>
            </p:sp>
            <p:grpSp>
              <p:nvGrpSpPr>
                <p:cNvPr id="35" name="Group 34"/>
                <p:cNvGrpSpPr/>
                <p:nvPr/>
              </p:nvGrpSpPr>
              <p:grpSpPr>
                <a:xfrm>
                  <a:off x="0" y="0"/>
                  <a:ext cx="6734175" cy="2905125"/>
                  <a:chOff x="0" y="0"/>
                  <a:chExt cx="6734175" cy="2905125"/>
                </a:xfrm>
              </p:grpSpPr>
              <p:grpSp>
                <p:nvGrpSpPr>
                  <p:cNvPr id="38" name="Group 37"/>
                  <p:cNvGrpSpPr/>
                  <p:nvPr/>
                </p:nvGrpSpPr>
                <p:grpSpPr>
                  <a:xfrm>
                    <a:off x="0" y="0"/>
                    <a:ext cx="6734175" cy="2781300"/>
                    <a:chOff x="0" y="0"/>
                    <a:chExt cx="6734175" cy="2781300"/>
                  </a:xfrm>
                </p:grpSpPr>
                <p:grpSp>
                  <p:nvGrpSpPr>
                    <p:cNvPr id="41" name="Group 40"/>
                    <p:cNvGrpSpPr/>
                    <p:nvPr/>
                  </p:nvGrpSpPr>
                  <p:grpSpPr>
                    <a:xfrm>
                      <a:off x="0" y="38100"/>
                      <a:ext cx="6734175" cy="2743200"/>
                      <a:chOff x="0" y="0"/>
                      <a:chExt cx="6734175" cy="2743200"/>
                    </a:xfrm>
                  </p:grpSpPr>
                  <p:grpSp>
                    <p:nvGrpSpPr>
                      <p:cNvPr id="62" name="Group 61"/>
                      <p:cNvGrpSpPr/>
                      <p:nvPr/>
                    </p:nvGrpSpPr>
                    <p:grpSpPr>
                      <a:xfrm>
                        <a:off x="485775" y="0"/>
                        <a:ext cx="6248400" cy="2743200"/>
                        <a:chOff x="0" y="0"/>
                        <a:chExt cx="6248400" cy="2743200"/>
                      </a:xfrm>
                    </p:grpSpPr>
                    <p:sp>
                      <p:nvSpPr>
                        <p:cNvPr id="64" name="Right Triangle 63"/>
                        <p:cNvSpPr/>
                        <p:nvPr/>
                      </p:nvSpPr>
                      <p:spPr>
                        <a:xfrm>
                          <a:off x="0" y="0"/>
                          <a:ext cx="5486400" cy="2743200"/>
                        </a:xfrm>
                        <a:prstGeom prst="rtTriangl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cxnSp>
                      <p:nvCxnSpPr>
                        <p:cNvPr id="65" name="Straight Connector 64"/>
                        <p:cNvCxnSpPr/>
                        <p:nvPr/>
                      </p:nvCxnSpPr>
                      <p:spPr>
                        <a:xfrm>
                          <a:off x="0" y="2743200"/>
                          <a:ext cx="62484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flipH="1" flipV="1">
                          <a:off x="0" y="0"/>
                          <a:ext cx="2221865" cy="27432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63" name="Text Box 177"/>
                      <p:cNvSpPr txBox="1"/>
                      <p:nvPr/>
                    </p:nvSpPr>
                    <p:spPr>
                      <a:xfrm>
                        <a:off x="0" y="1228725"/>
                        <a:ext cx="526415" cy="23812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100 ft</a:t>
                        </a:r>
                        <a:endParaRPr lang="en-US" sz="1100">
                          <a:effectLst/>
                          <a:ea typeface="Calibri"/>
                          <a:cs typeface="Times New Roman"/>
                        </a:endParaRPr>
                      </a:p>
                    </p:txBody>
                  </p:sp>
                </p:grpSp>
                <p:cxnSp>
                  <p:nvCxnSpPr>
                    <p:cNvPr id="42" name="Straight Connector 41"/>
                    <p:cNvCxnSpPr/>
                    <p:nvPr/>
                  </p:nvCxnSpPr>
                  <p:spPr>
                    <a:xfrm>
                      <a:off x="485775" y="38100"/>
                      <a:ext cx="2364740" cy="0"/>
                    </a:xfrm>
                    <a:prstGeom prst="line">
                      <a:avLst/>
                    </a:prstGeom>
                    <a:ln w="1905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43" name="Text Box 179"/>
                    <p:cNvSpPr txBox="1"/>
                    <p:nvPr/>
                  </p:nvSpPr>
                  <p:spPr>
                    <a:xfrm>
                      <a:off x="714375" y="0"/>
                      <a:ext cx="447675" cy="33337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30</a:t>
                      </a:r>
                      <a:r>
                        <a:rPr lang="en-US" sz="1100" b="1">
                          <a:effectLst/>
                          <a:ea typeface="Calibri"/>
                          <a:cs typeface="Calibri"/>
                        </a:rPr>
                        <a:t>°</a:t>
                      </a:r>
                      <a:endParaRPr lang="en-US" sz="1100">
                        <a:effectLst/>
                        <a:ea typeface="Calibri"/>
                        <a:cs typeface="Times New Roman"/>
                      </a:endParaRPr>
                    </a:p>
                  </p:txBody>
                </p:sp>
                <p:sp>
                  <p:nvSpPr>
                    <p:cNvPr id="61" name="Text Box 180"/>
                    <p:cNvSpPr txBox="1"/>
                    <p:nvPr/>
                  </p:nvSpPr>
                  <p:spPr>
                    <a:xfrm>
                      <a:off x="771525" y="285750"/>
                      <a:ext cx="447675" cy="33337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21</a:t>
                      </a:r>
                      <a:r>
                        <a:rPr lang="en-US" sz="1100" b="1">
                          <a:effectLst/>
                          <a:ea typeface="Calibri"/>
                          <a:cs typeface="Calibri"/>
                        </a:rPr>
                        <a:t>°</a:t>
                      </a:r>
                      <a:endParaRPr lang="en-US" sz="1100">
                        <a:effectLst/>
                        <a:ea typeface="Calibri"/>
                        <a:cs typeface="Times New Roman"/>
                      </a:endParaRPr>
                    </a:p>
                  </p:txBody>
                </p:sp>
              </p:grpSp>
              <p:sp>
                <p:nvSpPr>
                  <p:cNvPr id="39" name="Text Box 181"/>
                  <p:cNvSpPr txBox="1"/>
                  <p:nvPr/>
                </p:nvSpPr>
                <p:spPr>
                  <a:xfrm>
                    <a:off x="2257425" y="2571750"/>
                    <a:ext cx="447675" cy="33337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51</a:t>
                    </a:r>
                    <a:r>
                      <a:rPr lang="en-US" sz="1100" b="1">
                        <a:effectLst/>
                        <a:ea typeface="Calibri"/>
                        <a:cs typeface="Calibri"/>
                      </a:rPr>
                      <a:t>°</a:t>
                    </a:r>
                    <a:endParaRPr lang="en-US" sz="1100">
                      <a:effectLst/>
                      <a:ea typeface="Calibri"/>
                      <a:cs typeface="Times New Roman"/>
                    </a:endParaRPr>
                  </a:p>
                </p:txBody>
              </p:sp>
              <p:sp>
                <p:nvSpPr>
                  <p:cNvPr id="40" name="Text Box 182"/>
                  <p:cNvSpPr txBox="1"/>
                  <p:nvPr/>
                </p:nvSpPr>
                <p:spPr>
                  <a:xfrm>
                    <a:off x="5381625" y="2571750"/>
                    <a:ext cx="447675" cy="33337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30</a:t>
                    </a:r>
                    <a:r>
                      <a:rPr lang="en-US" sz="1100" b="1">
                        <a:effectLst/>
                        <a:ea typeface="Calibri"/>
                        <a:cs typeface="Calibri"/>
                      </a:rPr>
                      <a:t>°</a:t>
                    </a:r>
                    <a:endParaRPr lang="en-US" sz="1100">
                      <a:effectLst/>
                      <a:ea typeface="Calibri"/>
                      <a:cs typeface="Times New Roman"/>
                    </a:endParaRPr>
                  </a:p>
                </p:txBody>
              </p:sp>
            </p:grpSp>
            <p:cxnSp>
              <p:nvCxnSpPr>
                <p:cNvPr id="36" name="Straight Connector 35"/>
                <p:cNvCxnSpPr/>
                <p:nvPr/>
              </p:nvCxnSpPr>
              <p:spPr>
                <a:xfrm>
                  <a:off x="485775" y="3067050"/>
                  <a:ext cx="5486400" cy="0"/>
                </a:xfrm>
                <a:prstGeom prst="line">
                  <a:avLst/>
                </a:prstGeom>
                <a:ln w="19050" cap="sq">
                  <a:solidFill>
                    <a:schemeClr val="tx1"/>
                  </a:solidFill>
                  <a:prstDash val="sysDash"/>
                  <a:round/>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37" name="Text Box 186"/>
                <p:cNvSpPr txBox="1"/>
                <p:nvPr/>
              </p:nvSpPr>
              <p:spPr>
                <a:xfrm>
                  <a:off x="2762250" y="2924175"/>
                  <a:ext cx="247650" cy="304800"/>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y</a:t>
                  </a:r>
                  <a:endParaRPr lang="en-US" sz="1100">
                    <a:effectLst/>
                    <a:ea typeface="Calibri"/>
                    <a:cs typeface="Times New Roman"/>
                  </a:endParaRPr>
                </a:p>
              </p:txBody>
            </p:sp>
          </p:grpSp>
          <p:sp>
            <p:nvSpPr>
              <p:cNvPr id="32" name="Rectangle 31"/>
              <p:cNvSpPr/>
              <p:nvPr/>
            </p:nvSpPr>
            <p:spPr>
              <a:xfrm>
                <a:off x="485775" y="2600325"/>
                <a:ext cx="183515" cy="183515"/>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grpSp>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381000" y="1295400"/>
            <a:ext cx="8382000" cy="4343400"/>
          </a:xfrm>
        </p:spPr>
        <p:txBody>
          <a:bodyPr/>
          <a:lstStyle/>
          <a:p>
            <a:pPr algn="l"/>
            <a:r>
              <a:rPr lang="en-US" sz="2400" dirty="0" smtClean="0">
                <a:solidFill>
                  <a:schemeClr val="tx1"/>
                </a:solidFill>
              </a:rPr>
              <a:t>				</a:t>
            </a:r>
            <a:endParaRPr lang="en-US" sz="2400"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mc:AlternateContent xmlns:mc="http://schemas.openxmlformats.org/markup-compatibility/2006" xmlns:a14="http://schemas.microsoft.com/office/drawing/2010/main">
        <mc:Choice Requires="a14">
          <p:sp>
            <p:nvSpPr>
              <p:cNvPr id="27" name="Subtitle 2"/>
              <p:cNvSpPr txBox="1">
                <a:spLocks/>
              </p:cNvSpPr>
              <p:nvPr/>
            </p:nvSpPr>
            <p:spPr bwMode="auto">
              <a:xfrm>
                <a:off x="381000" y="1295400"/>
                <a:ext cx="8153400" cy="4191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ctr" rtl="0" fontAlgn="base">
                  <a:spcBef>
                    <a:spcPct val="20000"/>
                  </a:spcBef>
                  <a:spcAft>
                    <a:spcPct val="0"/>
                  </a:spcAft>
                  <a:buFont typeface="Arial" charset="0"/>
                  <a:buNone/>
                  <a:defRPr sz="3200" kern="1200">
                    <a:solidFill>
                      <a:schemeClr val="tx1">
                        <a:tint val="75000"/>
                      </a:schemeClr>
                    </a:solidFill>
                    <a:latin typeface="+mn-lt"/>
                    <a:ea typeface="+mn-ea"/>
                    <a:cs typeface="+mn-cs"/>
                  </a:defRPr>
                </a:lvl1pPr>
                <a:lvl2pPr marL="457200" indent="0" algn="ctr" rtl="0" fontAlgn="base">
                  <a:spcBef>
                    <a:spcPct val="20000"/>
                  </a:spcBef>
                  <a:spcAft>
                    <a:spcPct val="0"/>
                  </a:spcAft>
                  <a:buFont typeface="Arial" charset="0"/>
                  <a:buNone/>
                  <a:defRPr sz="2800" kern="1200">
                    <a:solidFill>
                      <a:schemeClr val="tx1">
                        <a:tint val="75000"/>
                      </a:schemeClr>
                    </a:solidFill>
                    <a:latin typeface="+mn-lt"/>
                    <a:ea typeface="+mn-ea"/>
                    <a:cs typeface="+mn-cs"/>
                  </a:defRPr>
                </a:lvl2pPr>
                <a:lvl3pPr marL="914400" indent="0" algn="ctr" rtl="0" fontAlgn="base">
                  <a:spcBef>
                    <a:spcPct val="20000"/>
                  </a:spcBef>
                  <a:spcAft>
                    <a:spcPct val="0"/>
                  </a:spcAft>
                  <a:buFont typeface="Arial" charset="0"/>
                  <a:buNone/>
                  <a:defRPr sz="2400" kern="1200">
                    <a:solidFill>
                      <a:schemeClr val="tx1">
                        <a:tint val="75000"/>
                      </a:schemeClr>
                    </a:solidFill>
                    <a:latin typeface="+mn-lt"/>
                    <a:ea typeface="+mn-ea"/>
                    <a:cs typeface="+mn-cs"/>
                  </a:defRPr>
                </a:lvl3pPr>
                <a:lvl4pPr marL="1371600" indent="0" algn="ctr" rtl="0" fontAlgn="base">
                  <a:spcBef>
                    <a:spcPct val="20000"/>
                  </a:spcBef>
                  <a:spcAft>
                    <a:spcPct val="0"/>
                  </a:spcAft>
                  <a:buFont typeface="Arial" charset="0"/>
                  <a:buNone/>
                  <a:defRPr sz="2000" kern="1200">
                    <a:solidFill>
                      <a:schemeClr val="tx1">
                        <a:tint val="75000"/>
                      </a:schemeClr>
                    </a:solidFill>
                    <a:latin typeface="+mn-lt"/>
                    <a:ea typeface="+mn-ea"/>
                    <a:cs typeface="+mn-cs"/>
                  </a:defRPr>
                </a:lvl4pPr>
                <a:lvl5pPr marL="1828800" indent="0" algn="ctr" rtl="0" fontAlgn="base">
                  <a:spcBef>
                    <a:spcPct val="20000"/>
                  </a:spcBef>
                  <a:spcAft>
                    <a:spcPct val="0"/>
                  </a:spcAft>
                  <a:buFont typeface="Arial"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n-US" sz="2400" dirty="0" smtClean="0">
                    <a:solidFill>
                      <a:schemeClr val="tx1"/>
                    </a:solidFill>
                  </a:rPr>
                  <a:t>Landing in a hot air balloon, you notice the landing spot and your car. From 100 ft. in the air, you have to look down at a 30° angle to your car and an additional 21° to the landing spot. How far will you have to walk to your car after landing?</a:t>
                </a:r>
              </a:p>
              <a:p>
                <a:pPr algn="r"/>
                <a14:m>
                  <m:oMath xmlns:m="http://schemas.openxmlformats.org/officeDocument/2006/math">
                    <m:func>
                      <m:funcPr>
                        <m:ctrlPr>
                          <a:rPr lang="en-US" sz="2000" i="1" smtClean="0">
                            <a:solidFill>
                              <a:schemeClr val="tx1"/>
                            </a:solidFill>
                            <a:latin typeface="Cambria Math"/>
                          </a:rPr>
                        </m:ctrlPr>
                      </m:funcPr>
                      <m:fName>
                        <m:r>
                          <m:rPr>
                            <m:sty m:val="p"/>
                          </m:rPr>
                          <a:rPr lang="en-US" sz="2000" smtClean="0">
                            <a:solidFill>
                              <a:schemeClr val="tx1"/>
                            </a:solidFill>
                            <a:latin typeface="Cambria Math"/>
                          </a:rPr>
                          <m:t>tan</m:t>
                        </m:r>
                      </m:fName>
                      <m:e>
                        <m:r>
                          <a:rPr lang="en-US" sz="2000" i="1" smtClean="0">
                            <a:solidFill>
                              <a:schemeClr val="tx1"/>
                            </a:solidFill>
                            <a:latin typeface="Cambria Math"/>
                          </a:rPr>
                          <m:t>30</m:t>
                        </m:r>
                      </m:e>
                    </m:func>
                    <m:r>
                      <a:rPr lang="en-US" sz="2000" i="1" smtClean="0">
                        <a:solidFill>
                          <a:schemeClr val="tx1"/>
                        </a:solidFill>
                        <a:latin typeface="Cambria Math"/>
                      </a:rPr>
                      <m:t>=</m:t>
                    </m:r>
                    <m:f>
                      <m:fPr>
                        <m:ctrlPr>
                          <a:rPr lang="en-US" sz="2000" i="1" smtClean="0">
                            <a:solidFill>
                              <a:schemeClr val="tx1"/>
                            </a:solidFill>
                            <a:latin typeface="Cambria Math"/>
                          </a:rPr>
                        </m:ctrlPr>
                      </m:fPr>
                      <m:num>
                        <m:r>
                          <a:rPr lang="en-US" sz="2000" i="1" smtClean="0">
                            <a:solidFill>
                              <a:schemeClr val="tx1"/>
                            </a:solidFill>
                            <a:latin typeface="Cambria Math"/>
                          </a:rPr>
                          <m:t>100</m:t>
                        </m:r>
                      </m:num>
                      <m:den>
                        <m:r>
                          <a:rPr lang="en-US" sz="2000" i="1" smtClean="0">
                            <a:solidFill>
                              <a:schemeClr val="tx1"/>
                            </a:solidFill>
                            <a:latin typeface="Cambria Math"/>
                          </a:rPr>
                          <m:t>𝑦</m:t>
                        </m:r>
                      </m:den>
                    </m:f>
                  </m:oMath>
                </a14:m>
                <a:r>
                  <a:rPr lang="en-US" sz="2000" dirty="0" smtClean="0">
                    <a:solidFill>
                      <a:schemeClr val="tx1"/>
                    </a:solidFill>
                  </a:rPr>
                  <a:t>		             </a:t>
                </a:r>
              </a:p>
              <a:p>
                <a:pPr algn="r"/>
                <a14:m>
                  <m:oMath xmlns:m="http://schemas.openxmlformats.org/officeDocument/2006/math">
                    <m:r>
                      <a:rPr lang="en-US" sz="2000" i="1" smtClean="0">
                        <a:solidFill>
                          <a:schemeClr val="tx1"/>
                        </a:solidFill>
                        <a:latin typeface="Cambria Math"/>
                      </a:rPr>
                      <m:t>𝑦</m:t>
                    </m:r>
                    <m:r>
                      <a:rPr lang="en-US" sz="2000" i="1" smtClean="0">
                        <a:solidFill>
                          <a:schemeClr val="tx1"/>
                        </a:solidFill>
                        <a:latin typeface="Cambria Math"/>
                      </a:rPr>
                      <m:t>=</m:t>
                    </m:r>
                    <m:f>
                      <m:fPr>
                        <m:ctrlPr>
                          <a:rPr lang="en-US" sz="2000" i="1" smtClean="0">
                            <a:solidFill>
                              <a:schemeClr val="tx1"/>
                            </a:solidFill>
                            <a:latin typeface="Cambria Math"/>
                          </a:rPr>
                        </m:ctrlPr>
                      </m:fPr>
                      <m:num>
                        <m:r>
                          <a:rPr lang="en-US" sz="2000" i="1" smtClean="0">
                            <a:solidFill>
                              <a:schemeClr val="tx1"/>
                            </a:solidFill>
                            <a:latin typeface="Cambria Math"/>
                          </a:rPr>
                          <m:t>100</m:t>
                        </m:r>
                      </m:num>
                      <m:den>
                        <m:func>
                          <m:funcPr>
                            <m:ctrlPr>
                              <a:rPr lang="en-US" sz="2000" i="1" smtClean="0">
                                <a:solidFill>
                                  <a:schemeClr val="tx1"/>
                                </a:solidFill>
                                <a:latin typeface="Cambria Math"/>
                              </a:rPr>
                            </m:ctrlPr>
                          </m:funcPr>
                          <m:fName>
                            <m:r>
                              <m:rPr>
                                <m:sty m:val="p"/>
                              </m:rPr>
                              <a:rPr lang="en-US" sz="2000" smtClean="0">
                                <a:solidFill>
                                  <a:schemeClr val="tx1"/>
                                </a:solidFill>
                                <a:latin typeface="Cambria Math"/>
                              </a:rPr>
                              <m:t>tan</m:t>
                            </m:r>
                          </m:fName>
                          <m:e>
                            <m:r>
                              <a:rPr lang="en-US" sz="2000" i="1" smtClean="0">
                                <a:solidFill>
                                  <a:schemeClr val="tx1"/>
                                </a:solidFill>
                                <a:latin typeface="Cambria Math"/>
                              </a:rPr>
                              <m:t>30</m:t>
                            </m:r>
                          </m:e>
                        </m:func>
                      </m:den>
                    </m:f>
                  </m:oMath>
                </a14:m>
                <a:r>
                  <a:rPr lang="en-US" sz="2000" dirty="0" smtClean="0">
                    <a:solidFill>
                      <a:schemeClr val="tx1"/>
                    </a:solidFill>
                  </a:rPr>
                  <a:t>		</a:t>
                </a:r>
              </a:p>
              <a:p>
                <a:pPr algn="r"/>
                <a14:m>
                  <m:oMath xmlns:m="http://schemas.openxmlformats.org/officeDocument/2006/math">
                    <m:r>
                      <a:rPr lang="en-US" sz="2000" i="1" smtClean="0">
                        <a:solidFill>
                          <a:schemeClr val="tx1"/>
                        </a:solidFill>
                        <a:latin typeface="Cambria Math"/>
                      </a:rPr>
                      <m:t>𝑦</m:t>
                    </m:r>
                    <m:acc>
                      <m:accPr>
                        <m:chr m:val="̇"/>
                        <m:ctrlPr>
                          <a:rPr lang="en-US" sz="2000" i="1" smtClean="0">
                            <a:solidFill>
                              <a:schemeClr val="tx1"/>
                            </a:solidFill>
                            <a:latin typeface="Cambria Math"/>
                          </a:rPr>
                        </m:ctrlPr>
                      </m:accPr>
                      <m:e>
                        <m:r>
                          <a:rPr lang="en-US" sz="2000" i="1" smtClean="0">
                            <a:solidFill>
                              <a:schemeClr val="tx1"/>
                            </a:solidFill>
                            <a:latin typeface="Cambria Math"/>
                          </a:rPr>
                          <m:t>=</m:t>
                        </m:r>
                      </m:e>
                    </m:acc>
                    <m:r>
                      <a:rPr lang="en-US" sz="2000" i="1" smtClean="0">
                        <a:solidFill>
                          <a:schemeClr val="tx1"/>
                        </a:solidFill>
                        <a:latin typeface="Cambria Math"/>
                      </a:rPr>
                      <m:t>173</m:t>
                    </m:r>
                  </m:oMath>
                </a14:m>
                <a:r>
                  <a:rPr lang="en-US" sz="2000" dirty="0" smtClean="0">
                    <a:solidFill>
                      <a:schemeClr val="tx1"/>
                    </a:solidFill>
                  </a:rPr>
                  <a:t>			</a:t>
                </a:r>
              </a:p>
              <a:p>
                <a:pPr algn="r"/>
                <a:endParaRPr lang="en-US" sz="2000" dirty="0" smtClean="0">
                  <a:solidFill>
                    <a:schemeClr val="tx1"/>
                  </a:solidFill>
                </a:endParaRPr>
              </a:p>
            </p:txBody>
          </p:sp>
        </mc:Choice>
        <mc:Fallback xmlns="">
          <p:sp>
            <p:nvSpPr>
              <p:cNvPr id="27" name="Subtitle 2"/>
              <p:cNvSpPr txBox="1">
                <a:spLocks noRot="1" noChangeAspect="1" noMove="1" noResize="1" noEditPoints="1" noAdjustHandles="1" noChangeArrowheads="1" noChangeShapeType="1" noTextEdit="1"/>
              </p:cNvSpPr>
              <p:nvPr/>
            </p:nvSpPr>
            <p:spPr bwMode="auto">
              <a:xfrm>
                <a:off x="381000" y="1295400"/>
                <a:ext cx="8153400" cy="4191000"/>
              </a:xfrm>
              <a:prstGeom prst="rect">
                <a:avLst/>
              </a:prstGeom>
              <a:blipFill rotWithShape="1">
                <a:blip r:embed="rId4"/>
                <a:stretch>
                  <a:fillRect l="-1197" t="-1019" r="-1197"/>
                </a:stretch>
              </a:blipFill>
              <a:ln w="9525">
                <a:noFill/>
                <a:miter lim="800000"/>
                <a:headEnd/>
                <a:tailEnd/>
              </a:ln>
            </p:spPr>
            <p:txBody>
              <a:bodyPr/>
              <a:lstStyle/>
              <a:p>
                <a:r>
                  <a:rPr lang="en-US">
                    <a:noFill/>
                  </a:rPr>
                  <a:t> </a:t>
                </a:r>
              </a:p>
            </p:txBody>
          </p:sp>
        </mc:Fallback>
      </mc:AlternateContent>
    </p:spTree>
    <p:extLst>
      <p:ext uri="{BB962C8B-B14F-4D97-AF65-F5344CB8AC3E}">
        <p14:creationId xmlns:p14="http://schemas.microsoft.com/office/powerpoint/2010/main" val="222619102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Group 27"/>
          <p:cNvGrpSpPr/>
          <p:nvPr/>
        </p:nvGrpSpPr>
        <p:grpSpPr>
          <a:xfrm>
            <a:off x="350284" y="2882971"/>
            <a:ext cx="6867525" cy="3324225"/>
            <a:chOff x="0" y="0"/>
            <a:chExt cx="6867525" cy="3324225"/>
          </a:xfrm>
        </p:grpSpPr>
        <p:sp>
          <p:nvSpPr>
            <p:cNvPr id="29" name="Rectangle 28"/>
            <p:cNvSpPr/>
            <p:nvPr/>
          </p:nvSpPr>
          <p:spPr>
            <a:xfrm>
              <a:off x="0" y="0"/>
              <a:ext cx="6867525" cy="332422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30" name="Group 29"/>
            <p:cNvGrpSpPr/>
            <p:nvPr/>
          </p:nvGrpSpPr>
          <p:grpSpPr>
            <a:xfrm>
              <a:off x="85725" y="95250"/>
              <a:ext cx="6734175" cy="3228975"/>
              <a:chOff x="0" y="0"/>
              <a:chExt cx="6734175" cy="3228975"/>
            </a:xfrm>
          </p:grpSpPr>
          <p:grpSp>
            <p:nvGrpSpPr>
              <p:cNvPr id="31" name="Group 30"/>
              <p:cNvGrpSpPr/>
              <p:nvPr/>
            </p:nvGrpSpPr>
            <p:grpSpPr>
              <a:xfrm>
                <a:off x="0" y="0"/>
                <a:ext cx="6734175" cy="3228975"/>
                <a:chOff x="0" y="0"/>
                <a:chExt cx="6734175" cy="3228975"/>
              </a:xfrm>
            </p:grpSpPr>
            <p:cxnSp>
              <p:nvCxnSpPr>
                <p:cNvPr id="33" name="Straight Connector 32"/>
                <p:cNvCxnSpPr/>
                <p:nvPr/>
              </p:nvCxnSpPr>
              <p:spPr>
                <a:xfrm>
                  <a:off x="485775" y="2905125"/>
                  <a:ext cx="2221865" cy="0"/>
                </a:xfrm>
                <a:prstGeom prst="line">
                  <a:avLst/>
                </a:prstGeom>
                <a:ln w="19050" cap="sq">
                  <a:solidFill>
                    <a:schemeClr val="tx1"/>
                  </a:solidFill>
                  <a:prstDash val="sysDash"/>
                  <a:round/>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34" name="Text Box 185"/>
                <p:cNvSpPr txBox="1"/>
                <p:nvPr/>
              </p:nvSpPr>
              <p:spPr>
                <a:xfrm>
                  <a:off x="1266825" y="2771775"/>
                  <a:ext cx="247650" cy="238125"/>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x</a:t>
                  </a:r>
                  <a:endParaRPr lang="en-US" sz="1100">
                    <a:effectLst/>
                    <a:ea typeface="Calibri"/>
                    <a:cs typeface="Times New Roman"/>
                  </a:endParaRPr>
                </a:p>
              </p:txBody>
            </p:sp>
            <p:grpSp>
              <p:nvGrpSpPr>
                <p:cNvPr id="35" name="Group 34"/>
                <p:cNvGrpSpPr/>
                <p:nvPr/>
              </p:nvGrpSpPr>
              <p:grpSpPr>
                <a:xfrm>
                  <a:off x="0" y="0"/>
                  <a:ext cx="6734175" cy="2905125"/>
                  <a:chOff x="0" y="0"/>
                  <a:chExt cx="6734175" cy="2905125"/>
                </a:xfrm>
              </p:grpSpPr>
              <p:grpSp>
                <p:nvGrpSpPr>
                  <p:cNvPr id="38" name="Group 37"/>
                  <p:cNvGrpSpPr/>
                  <p:nvPr/>
                </p:nvGrpSpPr>
                <p:grpSpPr>
                  <a:xfrm>
                    <a:off x="0" y="0"/>
                    <a:ext cx="6734175" cy="2781300"/>
                    <a:chOff x="0" y="0"/>
                    <a:chExt cx="6734175" cy="2781300"/>
                  </a:xfrm>
                </p:grpSpPr>
                <p:grpSp>
                  <p:nvGrpSpPr>
                    <p:cNvPr id="41" name="Group 40"/>
                    <p:cNvGrpSpPr/>
                    <p:nvPr/>
                  </p:nvGrpSpPr>
                  <p:grpSpPr>
                    <a:xfrm>
                      <a:off x="0" y="38100"/>
                      <a:ext cx="6734175" cy="2743200"/>
                      <a:chOff x="0" y="0"/>
                      <a:chExt cx="6734175" cy="2743200"/>
                    </a:xfrm>
                  </p:grpSpPr>
                  <p:grpSp>
                    <p:nvGrpSpPr>
                      <p:cNvPr id="62" name="Group 61"/>
                      <p:cNvGrpSpPr/>
                      <p:nvPr/>
                    </p:nvGrpSpPr>
                    <p:grpSpPr>
                      <a:xfrm>
                        <a:off x="485775" y="0"/>
                        <a:ext cx="6248400" cy="2743200"/>
                        <a:chOff x="0" y="0"/>
                        <a:chExt cx="6248400" cy="2743200"/>
                      </a:xfrm>
                    </p:grpSpPr>
                    <p:sp>
                      <p:nvSpPr>
                        <p:cNvPr id="64" name="Right Triangle 63"/>
                        <p:cNvSpPr/>
                        <p:nvPr/>
                      </p:nvSpPr>
                      <p:spPr>
                        <a:xfrm>
                          <a:off x="0" y="0"/>
                          <a:ext cx="5486400" cy="2743200"/>
                        </a:xfrm>
                        <a:prstGeom prst="rtTriangl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cxnSp>
                      <p:nvCxnSpPr>
                        <p:cNvPr id="65" name="Straight Connector 64"/>
                        <p:cNvCxnSpPr/>
                        <p:nvPr/>
                      </p:nvCxnSpPr>
                      <p:spPr>
                        <a:xfrm>
                          <a:off x="0" y="2743200"/>
                          <a:ext cx="62484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flipH="1" flipV="1">
                          <a:off x="0" y="0"/>
                          <a:ext cx="2221865" cy="27432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63" name="Text Box 177"/>
                      <p:cNvSpPr txBox="1"/>
                      <p:nvPr/>
                    </p:nvSpPr>
                    <p:spPr>
                      <a:xfrm>
                        <a:off x="0" y="1228725"/>
                        <a:ext cx="526415" cy="23812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100 ft</a:t>
                        </a:r>
                        <a:endParaRPr lang="en-US" sz="1100">
                          <a:effectLst/>
                          <a:ea typeface="Calibri"/>
                          <a:cs typeface="Times New Roman"/>
                        </a:endParaRPr>
                      </a:p>
                    </p:txBody>
                  </p:sp>
                </p:grpSp>
                <p:cxnSp>
                  <p:nvCxnSpPr>
                    <p:cNvPr id="42" name="Straight Connector 41"/>
                    <p:cNvCxnSpPr/>
                    <p:nvPr/>
                  </p:nvCxnSpPr>
                  <p:spPr>
                    <a:xfrm>
                      <a:off x="485775" y="38100"/>
                      <a:ext cx="2364740" cy="0"/>
                    </a:xfrm>
                    <a:prstGeom prst="line">
                      <a:avLst/>
                    </a:prstGeom>
                    <a:ln w="1905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43" name="Text Box 179"/>
                    <p:cNvSpPr txBox="1"/>
                    <p:nvPr/>
                  </p:nvSpPr>
                  <p:spPr>
                    <a:xfrm>
                      <a:off x="714375" y="0"/>
                      <a:ext cx="447675" cy="33337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30</a:t>
                      </a:r>
                      <a:r>
                        <a:rPr lang="en-US" sz="1100" b="1">
                          <a:effectLst/>
                          <a:ea typeface="Calibri"/>
                          <a:cs typeface="Calibri"/>
                        </a:rPr>
                        <a:t>°</a:t>
                      </a:r>
                      <a:endParaRPr lang="en-US" sz="1100">
                        <a:effectLst/>
                        <a:ea typeface="Calibri"/>
                        <a:cs typeface="Times New Roman"/>
                      </a:endParaRPr>
                    </a:p>
                  </p:txBody>
                </p:sp>
                <p:sp>
                  <p:nvSpPr>
                    <p:cNvPr id="61" name="Text Box 180"/>
                    <p:cNvSpPr txBox="1"/>
                    <p:nvPr/>
                  </p:nvSpPr>
                  <p:spPr>
                    <a:xfrm>
                      <a:off x="771525" y="285750"/>
                      <a:ext cx="447675" cy="33337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21</a:t>
                      </a:r>
                      <a:r>
                        <a:rPr lang="en-US" sz="1100" b="1">
                          <a:effectLst/>
                          <a:ea typeface="Calibri"/>
                          <a:cs typeface="Calibri"/>
                        </a:rPr>
                        <a:t>°</a:t>
                      </a:r>
                      <a:endParaRPr lang="en-US" sz="1100">
                        <a:effectLst/>
                        <a:ea typeface="Calibri"/>
                        <a:cs typeface="Times New Roman"/>
                      </a:endParaRPr>
                    </a:p>
                  </p:txBody>
                </p:sp>
              </p:grpSp>
              <p:sp>
                <p:nvSpPr>
                  <p:cNvPr id="39" name="Text Box 181"/>
                  <p:cNvSpPr txBox="1"/>
                  <p:nvPr/>
                </p:nvSpPr>
                <p:spPr>
                  <a:xfrm>
                    <a:off x="2257425" y="2571750"/>
                    <a:ext cx="447675" cy="33337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51</a:t>
                    </a:r>
                    <a:r>
                      <a:rPr lang="en-US" sz="1100" b="1">
                        <a:effectLst/>
                        <a:ea typeface="Calibri"/>
                        <a:cs typeface="Calibri"/>
                      </a:rPr>
                      <a:t>°</a:t>
                    </a:r>
                    <a:endParaRPr lang="en-US" sz="1100">
                      <a:effectLst/>
                      <a:ea typeface="Calibri"/>
                      <a:cs typeface="Times New Roman"/>
                    </a:endParaRPr>
                  </a:p>
                </p:txBody>
              </p:sp>
              <p:sp>
                <p:nvSpPr>
                  <p:cNvPr id="40" name="Text Box 182"/>
                  <p:cNvSpPr txBox="1"/>
                  <p:nvPr/>
                </p:nvSpPr>
                <p:spPr>
                  <a:xfrm>
                    <a:off x="5381625" y="2571750"/>
                    <a:ext cx="447675" cy="33337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30</a:t>
                    </a:r>
                    <a:r>
                      <a:rPr lang="en-US" sz="1100" b="1">
                        <a:effectLst/>
                        <a:ea typeface="Calibri"/>
                        <a:cs typeface="Calibri"/>
                      </a:rPr>
                      <a:t>°</a:t>
                    </a:r>
                    <a:endParaRPr lang="en-US" sz="1100">
                      <a:effectLst/>
                      <a:ea typeface="Calibri"/>
                      <a:cs typeface="Times New Roman"/>
                    </a:endParaRPr>
                  </a:p>
                </p:txBody>
              </p:sp>
            </p:grpSp>
            <p:cxnSp>
              <p:nvCxnSpPr>
                <p:cNvPr id="36" name="Straight Connector 35"/>
                <p:cNvCxnSpPr/>
                <p:nvPr/>
              </p:nvCxnSpPr>
              <p:spPr>
                <a:xfrm>
                  <a:off x="485775" y="3067050"/>
                  <a:ext cx="5486400" cy="0"/>
                </a:xfrm>
                <a:prstGeom prst="line">
                  <a:avLst/>
                </a:prstGeom>
                <a:ln w="19050" cap="sq">
                  <a:solidFill>
                    <a:schemeClr val="tx1"/>
                  </a:solidFill>
                  <a:prstDash val="sysDash"/>
                  <a:round/>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37" name="Text Box 186"/>
                <p:cNvSpPr txBox="1"/>
                <p:nvPr/>
              </p:nvSpPr>
              <p:spPr>
                <a:xfrm>
                  <a:off x="2762250" y="2924175"/>
                  <a:ext cx="247650" cy="304800"/>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y</a:t>
                  </a:r>
                  <a:endParaRPr lang="en-US" sz="1100">
                    <a:effectLst/>
                    <a:ea typeface="Calibri"/>
                    <a:cs typeface="Times New Roman"/>
                  </a:endParaRPr>
                </a:p>
              </p:txBody>
            </p:sp>
          </p:grpSp>
          <p:sp>
            <p:nvSpPr>
              <p:cNvPr id="32" name="Rectangle 31"/>
              <p:cNvSpPr/>
              <p:nvPr/>
            </p:nvSpPr>
            <p:spPr>
              <a:xfrm>
                <a:off x="485775" y="2600325"/>
                <a:ext cx="183515" cy="183515"/>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grpSp>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381000" y="1295400"/>
            <a:ext cx="8382000" cy="4343400"/>
          </a:xfrm>
        </p:spPr>
        <p:txBody>
          <a:bodyPr/>
          <a:lstStyle/>
          <a:p>
            <a:pPr algn="l"/>
            <a:r>
              <a:rPr lang="en-US" sz="2400" dirty="0" smtClean="0">
                <a:solidFill>
                  <a:schemeClr val="tx1"/>
                </a:solidFill>
              </a:rPr>
              <a:t>				</a:t>
            </a:r>
            <a:endParaRPr lang="en-US" sz="2400"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mc:AlternateContent xmlns:mc="http://schemas.openxmlformats.org/markup-compatibility/2006" xmlns:a14="http://schemas.microsoft.com/office/drawing/2010/main">
        <mc:Choice Requires="a14">
          <p:sp>
            <p:nvSpPr>
              <p:cNvPr id="27" name="Subtitle 2"/>
              <p:cNvSpPr txBox="1">
                <a:spLocks/>
              </p:cNvSpPr>
              <p:nvPr/>
            </p:nvSpPr>
            <p:spPr bwMode="auto">
              <a:xfrm>
                <a:off x="381000" y="1295400"/>
                <a:ext cx="8153400" cy="4191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ctr" rtl="0" fontAlgn="base">
                  <a:spcBef>
                    <a:spcPct val="20000"/>
                  </a:spcBef>
                  <a:spcAft>
                    <a:spcPct val="0"/>
                  </a:spcAft>
                  <a:buFont typeface="Arial" charset="0"/>
                  <a:buNone/>
                  <a:defRPr sz="3200" kern="1200">
                    <a:solidFill>
                      <a:schemeClr val="tx1">
                        <a:tint val="75000"/>
                      </a:schemeClr>
                    </a:solidFill>
                    <a:latin typeface="+mn-lt"/>
                    <a:ea typeface="+mn-ea"/>
                    <a:cs typeface="+mn-cs"/>
                  </a:defRPr>
                </a:lvl1pPr>
                <a:lvl2pPr marL="457200" indent="0" algn="ctr" rtl="0" fontAlgn="base">
                  <a:spcBef>
                    <a:spcPct val="20000"/>
                  </a:spcBef>
                  <a:spcAft>
                    <a:spcPct val="0"/>
                  </a:spcAft>
                  <a:buFont typeface="Arial" charset="0"/>
                  <a:buNone/>
                  <a:defRPr sz="2800" kern="1200">
                    <a:solidFill>
                      <a:schemeClr val="tx1">
                        <a:tint val="75000"/>
                      </a:schemeClr>
                    </a:solidFill>
                    <a:latin typeface="+mn-lt"/>
                    <a:ea typeface="+mn-ea"/>
                    <a:cs typeface="+mn-cs"/>
                  </a:defRPr>
                </a:lvl2pPr>
                <a:lvl3pPr marL="914400" indent="0" algn="ctr" rtl="0" fontAlgn="base">
                  <a:spcBef>
                    <a:spcPct val="20000"/>
                  </a:spcBef>
                  <a:spcAft>
                    <a:spcPct val="0"/>
                  </a:spcAft>
                  <a:buFont typeface="Arial" charset="0"/>
                  <a:buNone/>
                  <a:defRPr sz="2400" kern="1200">
                    <a:solidFill>
                      <a:schemeClr val="tx1">
                        <a:tint val="75000"/>
                      </a:schemeClr>
                    </a:solidFill>
                    <a:latin typeface="+mn-lt"/>
                    <a:ea typeface="+mn-ea"/>
                    <a:cs typeface="+mn-cs"/>
                  </a:defRPr>
                </a:lvl3pPr>
                <a:lvl4pPr marL="1371600" indent="0" algn="ctr" rtl="0" fontAlgn="base">
                  <a:spcBef>
                    <a:spcPct val="20000"/>
                  </a:spcBef>
                  <a:spcAft>
                    <a:spcPct val="0"/>
                  </a:spcAft>
                  <a:buFont typeface="Arial" charset="0"/>
                  <a:buNone/>
                  <a:defRPr sz="2000" kern="1200">
                    <a:solidFill>
                      <a:schemeClr val="tx1">
                        <a:tint val="75000"/>
                      </a:schemeClr>
                    </a:solidFill>
                    <a:latin typeface="+mn-lt"/>
                    <a:ea typeface="+mn-ea"/>
                    <a:cs typeface="+mn-cs"/>
                  </a:defRPr>
                </a:lvl4pPr>
                <a:lvl5pPr marL="1828800" indent="0" algn="ctr" rtl="0" fontAlgn="base">
                  <a:spcBef>
                    <a:spcPct val="20000"/>
                  </a:spcBef>
                  <a:spcAft>
                    <a:spcPct val="0"/>
                  </a:spcAft>
                  <a:buFont typeface="Arial"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n-US" sz="2400" dirty="0" smtClean="0">
                    <a:solidFill>
                      <a:schemeClr val="tx1"/>
                    </a:solidFill>
                  </a:rPr>
                  <a:t>Landing in a hot air balloon, you notice the landing spot and your car. From 100 ft. in the air, you have to look down at a 30° angle to your car and an additional 21° to the landing spot. How far will you have to walk to your car after landing?</a:t>
                </a:r>
              </a:p>
              <a:p>
                <a:pPr algn="r"/>
                <a14:m>
                  <m:oMath xmlns:m="http://schemas.openxmlformats.org/officeDocument/2006/math">
                    <m:func>
                      <m:funcPr>
                        <m:ctrlPr>
                          <a:rPr lang="en-US" sz="2000" i="1">
                            <a:solidFill>
                              <a:schemeClr val="tx1"/>
                            </a:solidFill>
                            <a:latin typeface="Cambria Math"/>
                          </a:rPr>
                        </m:ctrlPr>
                      </m:funcPr>
                      <m:fName>
                        <m:r>
                          <m:rPr>
                            <m:sty m:val="p"/>
                          </m:rPr>
                          <a:rPr lang="en-US" sz="2000">
                            <a:solidFill>
                              <a:schemeClr val="tx1"/>
                            </a:solidFill>
                            <a:latin typeface="Cambria Math"/>
                          </a:rPr>
                          <m:t>tan</m:t>
                        </m:r>
                      </m:fName>
                      <m:e>
                        <m:r>
                          <a:rPr lang="en-US" sz="2000" i="1">
                            <a:solidFill>
                              <a:schemeClr val="tx1"/>
                            </a:solidFill>
                            <a:latin typeface="Cambria Math"/>
                          </a:rPr>
                          <m:t>30</m:t>
                        </m:r>
                      </m:e>
                    </m:func>
                    <m:r>
                      <a:rPr lang="en-US" sz="2000" i="1">
                        <a:solidFill>
                          <a:schemeClr val="tx1"/>
                        </a:solidFill>
                        <a:latin typeface="Cambria Math"/>
                      </a:rPr>
                      <m:t>=</m:t>
                    </m:r>
                    <m:f>
                      <m:fPr>
                        <m:ctrlPr>
                          <a:rPr lang="en-US" sz="2000" i="1">
                            <a:solidFill>
                              <a:schemeClr val="tx1"/>
                            </a:solidFill>
                            <a:latin typeface="Cambria Math"/>
                          </a:rPr>
                        </m:ctrlPr>
                      </m:fPr>
                      <m:num>
                        <m:r>
                          <a:rPr lang="en-US" sz="2000" i="1">
                            <a:solidFill>
                              <a:schemeClr val="tx1"/>
                            </a:solidFill>
                            <a:latin typeface="Cambria Math"/>
                          </a:rPr>
                          <m:t>100</m:t>
                        </m:r>
                      </m:num>
                      <m:den>
                        <m:r>
                          <a:rPr lang="en-US" sz="2000" i="1">
                            <a:solidFill>
                              <a:schemeClr val="tx1"/>
                            </a:solidFill>
                            <a:latin typeface="Cambria Math"/>
                          </a:rPr>
                          <m:t>𝑦</m:t>
                        </m:r>
                      </m:den>
                    </m:f>
                  </m:oMath>
                </a14:m>
                <a:r>
                  <a:rPr lang="en-US" sz="2000" dirty="0">
                    <a:solidFill>
                      <a:schemeClr val="tx1"/>
                    </a:solidFill>
                  </a:rPr>
                  <a:t>	</a:t>
                </a:r>
                <a14:m>
                  <m:oMath xmlns:m="http://schemas.openxmlformats.org/officeDocument/2006/math">
                    <m:func>
                      <m:funcPr>
                        <m:ctrlPr>
                          <a:rPr lang="en-US" sz="2000" i="1">
                            <a:solidFill>
                              <a:schemeClr val="tx1"/>
                            </a:solidFill>
                            <a:latin typeface="Cambria Math"/>
                          </a:rPr>
                        </m:ctrlPr>
                      </m:funcPr>
                      <m:fName>
                        <m:r>
                          <m:rPr>
                            <m:sty m:val="p"/>
                          </m:rPr>
                          <a:rPr lang="en-US" sz="2000">
                            <a:solidFill>
                              <a:schemeClr val="tx1"/>
                            </a:solidFill>
                            <a:latin typeface="Cambria Math"/>
                          </a:rPr>
                          <m:t>tan</m:t>
                        </m:r>
                      </m:fName>
                      <m:e>
                        <m:r>
                          <a:rPr lang="en-US" sz="2000" i="1">
                            <a:solidFill>
                              <a:schemeClr val="tx1"/>
                            </a:solidFill>
                            <a:latin typeface="Cambria Math"/>
                          </a:rPr>
                          <m:t>51</m:t>
                        </m:r>
                      </m:e>
                    </m:func>
                    <m:r>
                      <a:rPr lang="en-US" sz="2000" i="1">
                        <a:solidFill>
                          <a:schemeClr val="tx1"/>
                        </a:solidFill>
                        <a:latin typeface="Cambria Math"/>
                      </a:rPr>
                      <m:t>= </m:t>
                    </m:r>
                    <m:f>
                      <m:fPr>
                        <m:ctrlPr>
                          <a:rPr lang="en-US" sz="2000" i="1">
                            <a:solidFill>
                              <a:schemeClr val="tx1"/>
                            </a:solidFill>
                            <a:latin typeface="Cambria Math"/>
                          </a:rPr>
                        </m:ctrlPr>
                      </m:fPr>
                      <m:num>
                        <m:r>
                          <a:rPr lang="en-US" sz="2000" i="1">
                            <a:solidFill>
                              <a:schemeClr val="tx1"/>
                            </a:solidFill>
                            <a:latin typeface="Cambria Math"/>
                          </a:rPr>
                          <m:t>100</m:t>
                        </m:r>
                      </m:num>
                      <m:den>
                        <m:r>
                          <a:rPr lang="en-US" sz="2000" i="1">
                            <a:solidFill>
                              <a:schemeClr val="tx1"/>
                            </a:solidFill>
                            <a:latin typeface="Cambria Math"/>
                          </a:rPr>
                          <m:t>𝑥</m:t>
                        </m:r>
                      </m:den>
                    </m:f>
                  </m:oMath>
                </a14:m>
                <a:endParaRPr lang="en-US" sz="2000" dirty="0">
                  <a:solidFill>
                    <a:schemeClr val="tx1"/>
                  </a:solidFill>
                </a:endParaRPr>
              </a:p>
              <a:p>
                <a:pPr algn="r"/>
                <a14:m>
                  <m:oMath xmlns:m="http://schemas.openxmlformats.org/officeDocument/2006/math">
                    <m:r>
                      <a:rPr lang="en-US" sz="2000" i="1">
                        <a:solidFill>
                          <a:schemeClr val="tx1"/>
                        </a:solidFill>
                        <a:latin typeface="Cambria Math"/>
                      </a:rPr>
                      <m:t>𝑦</m:t>
                    </m:r>
                    <m:r>
                      <a:rPr lang="en-US" sz="2000" i="1">
                        <a:solidFill>
                          <a:schemeClr val="tx1"/>
                        </a:solidFill>
                        <a:latin typeface="Cambria Math"/>
                      </a:rPr>
                      <m:t>=</m:t>
                    </m:r>
                    <m:f>
                      <m:fPr>
                        <m:ctrlPr>
                          <a:rPr lang="en-US" sz="2000" i="1">
                            <a:solidFill>
                              <a:schemeClr val="tx1"/>
                            </a:solidFill>
                            <a:latin typeface="Cambria Math"/>
                          </a:rPr>
                        </m:ctrlPr>
                      </m:fPr>
                      <m:num>
                        <m:r>
                          <a:rPr lang="en-US" sz="2000" i="1">
                            <a:solidFill>
                              <a:schemeClr val="tx1"/>
                            </a:solidFill>
                            <a:latin typeface="Cambria Math"/>
                          </a:rPr>
                          <m:t>100</m:t>
                        </m:r>
                      </m:num>
                      <m:den>
                        <m:func>
                          <m:funcPr>
                            <m:ctrlPr>
                              <a:rPr lang="en-US" sz="2000" i="1">
                                <a:solidFill>
                                  <a:schemeClr val="tx1"/>
                                </a:solidFill>
                                <a:latin typeface="Cambria Math"/>
                              </a:rPr>
                            </m:ctrlPr>
                          </m:funcPr>
                          <m:fName>
                            <m:r>
                              <m:rPr>
                                <m:sty m:val="p"/>
                              </m:rPr>
                              <a:rPr lang="en-US" sz="2000">
                                <a:solidFill>
                                  <a:schemeClr val="tx1"/>
                                </a:solidFill>
                                <a:latin typeface="Cambria Math"/>
                              </a:rPr>
                              <m:t>tan</m:t>
                            </m:r>
                          </m:fName>
                          <m:e>
                            <m:r>
                              <a:rPr lang="en-US" sz="2000" i="1">
                                <a:solidFill>
                                  <a:schemeClr val="tx1"/>
                                </a:solidFill>
                                <a:latin typeface="Cambria Math"/>
                              </a:rPr>
                              <m:t>30</m:t>
                            </m:r>
                          </m:e>
                        </m:func>
                      </m:den>
                    </m:f>
                  </m:oMath>
                </a14:m>
                <a:r>
                  <a:rPr lang="en-US" sz="2000" dirty="0">
                    <a:solidFill>
                      <a:schemeClr val="tx1"/>
                    </a:solidFill>
                  </a:rPr>
                  <a:t>		</a:t>
                </a:r>
              </a:p>
              <a:p>
                <a:pPr algn="r"/>
                <a14:m>
                  <m:oMath xmlns:m="http://schemas.openxmlformats.org/officeDocument/2006/math">
                    <m:r>
                      <a:rPr lang="en-US" sz="2000" i="1">
                        <a:solidFill>
                          <a:schemeClr val="tx1"/>
                        </a:solidFill>
                        <a:latin typeface="Cambria Math"/>
                      </a:rPr>
                      <m:t>𝑦</m:t>
                    </m:r>
                    <m:acc>
                      <m:accPr>
                        <m:chr m:val="̇"/>
                        <m:ctrlPr>
                          <a:rPr lang="en-US" sz="2000" i="1">
                            <a:solidFill>
                              <a:schemeClr val="tx1"/>
                            </a:solidFill>
                            <a:latin typeface="Cambria Math"/>
                          </a:rPr>
                        </m:ctrlPr>
                      </m:accPr>
                      <m:e>
                        <m:r>
                          <a:rPr lang="en-US" sz="2000" i="1">
                            <a:solidFill>
                              <a:schemeClr val="tx1"/>
                            </a:solidFill>
                            <a:latin typeface="Cambria Math"/>
                          </a:rPr>
                          <m:t>=</m:t>
                        </m:r>
                      </m:e>
                    </m:acc>
                    <m:r>
                      <a:rPr lang="en-US" sz="2000" i="1">
                        <a:solidFill>
                          <a:schemeClr val="tx1"/>
                        </a:solidFill>
                        <a:latin typeface="Cambria Math"/>
                      </a:rPr>
                      <m:t>173</m:t>
                    </m:r>
                  </m:oMath>
                </a14:m>
                <a:r>
                  <a:rPr lang="en-US" sz="2000" dirty="0">
                    <a:solidFill>
                      <a:schemeClr val="tx1"/>
                    </a:solidFill>
                  </a:rPr>
                  <a:t>			</a:t>
                </a:r>
              </a:p>
              <a:p>
                <a:pPr algn="r"/>
                <a:r>
                  <a:rPr lang="en-US" sz="2000" dirty="0" smtClean="0">
                    <a:solidFill>
                      <a:schemeClr val="tx1"/>
                    </a:solidFill>
                  </a:rPr>
                  <a:t>		</a:t>
                </a:r>
              </a:p>
              <a:p>
                <a:pPr algn="r"/>
                <a:endParaRPr lang="en-US" sz="2000" dirty="0" smtClean="0">
                  <a:solidFill>
                    <a:schemeClr val="tx1"/>
                  </a:solidFill>
                </a:endParaRPr>
              </a:p>
            </p:txBody>
          </p:sp>
        </mc:Choice>
        <mc:Fallback xmlns="">
          <p:sp>
            <p:nvSpPr>
              <p:cNvPr id="27" name="Subtitle 2"/>
              <p:cNvSpPr txBox="1">
                <a:spLocks noRot="1" noChangeAspect="1" noMove="1" noResize="1" noEditPoints="1" noAdjustHandles="1" noChangeArrowheads="1" noChangeShapeType="1" noTextEdit="1"/>
              </p:cNvSpPr>
              <p:nvPr/>
            </p:nvSpPr>
            <p:spPr bwMode="auto">
              <a:xfrm>
                <a:off x="381000" y="1295400"/>
                <a:ext cx="8153400" cy="4191000"/>
              </a:xfrm>
              <a:prstGeom prst="rect">
                <a:avLst/>
              </a:prstGeom>
              <a:blipFill rotWithShape="1">
                <a:blip r:embed="rId4"/>
                <a:stretch>
                  <a:fillRect l="-1197" t="-1019" r="-1197"/>
                </a:stretch>
              </a:blipFill>
              <a:ln w="9525">
                <a:noFill/>
                <a:miter lim="800000"/>
                <a:headEnd/>
                <a:tailEnd/>
              </a:ln>
            </p:spPr>
            <p:txBody>
              <a:bodyPr/>
              <a:lstStyle/>
              <a:p>
                <a:r>
                  <a:rPr lang="en-US">
                    <a:noFill/>
                  </a:rPr>
                  <a:t> </a:t>
                </a:r>
              </a:p>
            </p:txBody>
          </p:sp>
        </mc:Fallback>
      </mc:AlternateContent>
    </p:spTree>
    <p:extLst>
      <p:ext uri="{BB962C8B-B14F-4D97-AF65-F5344CB8AC3E}">
        <p14:creationId xmlns:p14="http://schemas.microsoft.com/office/powerpoint/2010/main" val="2579790300"/>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Group 27"/>
          <p:cNvGrpSpPr/>
          <p:nvPr/>
        </p:nvGrpSpPr>
        <p:grpSpPr>
          <a:xfrm>
            <a:off x="350284" y="2882971"/>
            <a:ext cx="6867525" cy="3324225"/>
            <a:chOff x="0" y="0"/>
            <a:chExt cx="6867525" cy="3324225"/>
          </a:xfrm>
        </p:grpSpPr>
        <p:sp>
          <p:nvSpPr>
            <p:cNvPr id="29" name="Rectangle 28"/>
            <p:cNvSpPr/>
            <p:nvPr/>
          </p:nvSpPr>
          <p:spPr>
            <a:xfrm>
              <a:off x="0" y="0"/>
              <a:ext cx="6867525" cy="332422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30" name="Group 29"/>
            <p:cNvGrpSpPr/>
            <p:nvPr/>
          </p:nvGrpSpPr>
          <p:grpSpPr>
            <a:xfrm>
              <a:off x="85725" y="95250"/>
              <a:ext cx="6734175" cy="3228975"/>
              <a:chOff x="0" y="0"/>
              <a:chExt cx="6734175" cy="3228975"/>
            </a:xfrm>
          </p:grpSpPr>
          <p:grpSp>
            <p:nvGrpSpPr>
              <p:cNvPr id="31" name="Group 30"/>
              <p:cNvGrpSpPr/>
              <p:nvPr/>
            </p:nvGrpSpPr>
            <p:grpSpPr>
              <a:xfrm>
                <a:off x="0" y="0"/>
                <a:ext cx="6734175" cy="3228975"/>
                <a:chOff x="0" y="0"/>
                <a:chExt cx="6734175" cy="3228975"/>
              </a:xfrm>
            </p:grpSpPr>
            <p:cxnSp>
              <p:nvCxnSpPr>
                <p:cNvPr id="33" name="Straight Connector 32"/>
                <p:cNvCxnSpPr/>
                <p:nvPr/>
              </p:nvCxnSpPr>
              <p:spPr>
                <a:xfrm>
                  <a:off x="485775" y="2905125"/>
                  <a:ext cx="2221865" cy="0"/>
                </a:xfrm>
                <a:prstGeom prst="line">
                  <a:avLst/>
                </a:prstGeom>
                <a:ln w="19050" cap="sq">
                  <a:solidFill>
                    <a:schemeClr val="tx1"/>
                  </a:solidFill>
                  <a:prstDash val="sysDash"/>
                  <a:round/>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34" name="Text Box 185"/>
                <p:cNvSpPr txBox="1"/>
                <p:nvPr/>
              </p:nvSpPr>
              <p:spPr>
                <a:xfrm>
                  <a:off x="1266825" y="2771775"/>
                  <a:ext cx="247650" cy="238125"/>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x</a:t>
                  </a:r>
                  <a:endParaRPr lang="en-US" sz="1100">
                    <a:effectLst/>
                    <a:ea typeface="Calibri"/>
                    <a:cs typeface="Times New Roman"/>
                  </a:endParaRPr>
                </a:p>
              </p:txBody>
            </p:sp>
            <p:grpSp>
              <p:nvGrpSpPr>
                <p:cNvPr id="35" name="Group 34"/>
                <p:cNvGrpSpPr/>
                <p:nvPr/>
              </p:nvGrpSpPr>
              <p:grpSpPr>
                <a:xfrm>
                  <a:off x="0" y="0"/>
                  <a:ext cx="6734175" cy="2905125"/>
                  <a:chOff x="0" y="0"/>
                  <a:chExt cx="6734175" cy="2905125"/>
                </a:xfrm>
              </p:grpSpPr>
              <p:grpSp>
                <p:nvGrpSpPr>
                  <p:cNvPr id="38" name="Group 37"/>
                  <p:cNvGrpSpPr/>
                  <p:nvPr/>
                </p:nvGrpSpPr>
                <p:grpSpPr>
                  <a:xfrm>
                    <a:off x="0" y="0"/>
                    <a:ext cx="6734175" cy="2781300"/>
                    <a:chOff x="0" y="0"/>
                    <a:chExt cx="6734175" cy="2781300"/>
                  </a:xfrm>
                </p:grpSpPr>
                <p:grpSp>
                  <p:nvGrpSpPr>
                    <p:cNvPr id="41" name="Group 40"/>
                    <p:cNvGrpSpPr/>
                    <p:nvPr/>
                  </p:nvGrpSpPr>
                  <p:grpSpPr>
                    <a:xfrm>
                      <a:off x="0" y="38100"/>
                      <a:ext cx="6734175" cy="2743200"/>
                      <a:chOff x="0" y="0"/>
                      <a:chExt cx="6734175" cy="2743200"/>
                    </a:xfrm>
                  </p:grpSpPr>
                  <p:grpSp>
                    <p:nvGrpSpPr>
                      <p:cNvPr id="62" name="Group 61"/>
                      <p:cNvGrpSpPr/>
                      <p:nvPr/>
                    </p:nvGrpSpPr>
                    <p:grpSpPr>
                      <a:xfrm>
                        <a:off x="485775" y="0"/>
                        <a:ext cx="6248400" cy="2743200"/>
                        <a:chOff x="0" y="0"/>
                        <a:chExt cx="6248400" cy="2743200"/>
                      </a:xfrm>
                    </p:grpSpPr>
                    <p:sp>
                      <p:nvSpPr>
                        <p:cNvPr id="64" name="Right Triangle 63"/>
                        <p:cNvSpPr/>
                        <p:nvPr/>
                      </p:nvSpPr>
                      <p:spPr>
                        <a:xfrm>
                          <a:off x="0" y="0"/>
                          <a:ext cx="5486400" cy="2743200"/>
                        </a:xfrm>
                        <a:prstGeom prst="rtTriangl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cxnSp>
                      <p:nvCxnSpPr>
                        <p:cNvPr id="65" name="Straight Connector 64"/>
                        <p:cNvCxnSpPr/>
                        <p:nvPr/>
                      </p:nvCxnSpPr>
                      <p:spPr>
                        <a:xfrm>
                          <a:off x="0" y="2743200"/>
                          <a:ext cx="62484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flipH="1" flipV="1">
                          <a:off x="0" y="0"/>
                          <a:ext cx="2221865" cy="27432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63" name="Text Box 177"/>
                      <p:cNvSpPr txBox="1"/>
                      <p:nvPr/>
                    </p:nvSpPr>
                    <p:spPr>
                      <a:xfrm>
                        <a:off x="0" y="1228725"/>
                        <a:ext cx="526415" cy="23812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100 ft</a:t>
                        </a:r>
                        <a:endParaRPr lang="en-US" sz="1100">
                          <a:effectLst/>
                          <a:ea typeface="Calibri"/>
                          <a:cs typeface="Times New Roman"/>
                        </a:endParaRPr>
                      </a:p>
                    </p:txBody>
                  </p:sp>
                </p:grpSp>
                <p:cxnSp>
                  <p:nvCxnSpPr>
                    <p:cNvPr id="42" name="Straight Connector 41"/>
                    <p:cNvCxnSpPr/>
                    <p:nvPr/>
                  </p:nvCxnSpPr>
                  <p:spPr>
                    <a:xfrm>
                      <a:off x="485775" y="38100"/>
                      <a:ext cx="2364740" cy="0"/>
                    </a:xfrm>
                    <a:prstGeom prst="line">
                      <a:avLst/>
                    </a:prstGeom>
                    <a:ln w="1905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43" name="Text Box 179"/>
                    <p:cNvSpPr txBox="1"/>
                    <p:nvPr/>
                  </p:nvSpPr>
                  <p:spPr>
                    <a:xfrm>
                      <a:off x="714375" y="0"/>
                      <a:ext cx="447675" cy="33337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30</a:t>
                      </a:r>
                      <a:r>
                        <a:rPr lang="en-US" sz="1100" b="1">
                          <a:effectLst/>
                          <a:ea typeface="Calibri"/>
                          <a:cs typeface="Calibri"/>
                        </a:rPr>
                        <a:t>°</a:t>
                      </a:r>
                      <a:endParaRPr lang="en-US" sz="1100">
                        <a:effectLst/>
                        <a:ea typeface="Calibri"/>
                        <a:cs typeface="Times New Roman"/>
                      </a:endParaRPr>
                    </a:p>
                  </p:txBody>
                </p:sp>
                <p:sp>
                  <p:nvSpPr>
                    <p:cNvPr id="61" name="Text Box 180"/>
                    <p:cNvSpPr txBox="1"/>
                    <p:nvPr/>
                  </p:nvSpPr>
                  <p:spPr>
                    <a:xfrm>
                      <a:off x="771525" y="285750"/>
                      <a:ext cx="447675" cy="33337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21</a:t>
                      </a:r>
                      <a:r>
                        <a:rPr lang="en-US" sz="1100" b="1">
                          <a:effectLst/>
                          <a:ea typeface="Calibri"/>
                          <a:cs typeface="Calibri"/>
                        </a:rPr>
                        <a:t>°</a:t>
                      </a:r>
                      <a:endParaRPr lang="en-US" sz="1100">
                        <a:effectLst/>
                        <a:ea typeface="Calibri"/>
                        <a:cs typeface="Times New Roman"/>
                      </a:endParaRPr>
                    </a:p>
                  </p:txBody>
                </p:sp>
              </p:grpSp>
              <p:sp>
                <p:nvSpPr>
                  <p:cNvPr id="39" name="Text Box 181"/>
                  <p:cNvSpPr txBox="1"/>
                  <p:nvPr/>
                </p:nvSpPr>
                <p:spPr>
                  <a:xfrm>
                    <a:off x="2257425" y="2571750"/>
                    <a:ext cx="447675" cy="33337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51</a:t>
                    </a:r>
                    <a:r>
                      <a:rPr lang="en-US" sz="1100" b="1">
                        <a:effectLst/>
                        <a:ea typeface="Calibri"/>
                        <a:cs typeface="Calibri"/>
                      </a:rPr>
                      <a:t>°</a:t>
                    </a:r>
                    <a:endParaRPr lang="en-US" sz="1100">
                      <a:effectLst/>
                      <a:ea typeface="Calibri"/>
                      <a:cs typeface="Times New Roman"/>
                    </a:endParaRPr>
                  </a:p>
                </p:txBody>
              </p:sp>
              <p:sp>
                <p:nvSpPr>
                  <p:cNvPr id="40" name="Text Box 182"/>
                  <p:cNvSpPr txBox="1"/>
                  <p:nvPr/>
                </p:nvSpPr>
                <p:spPr>
                  <a:xfrm>
                    <a:off x="5381625" y="2571750"/>
                    <a:ext cx="447675" cy="33337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30</a:t>
                    </a:r>
                    <a:r>
                      <a:rPr lang="en-US" sz="1100" b="1">
                        <a:effectLst/>
                        <a:ea typeface="Calibri"/>
                        <a:cs typeface="Calibri"/>
                      </a:rPr>
                      <a:t>°</a:t>
                    </a:r>
                    <a:endParaRPr lang="en-US" sz="1100">
                      <a:effectLst/>
                      <a:ea typeface="Calibri"/>
                      <a:cs typeface="Times New Roman"/>
                    </a:endParaRPr>
                  </a:p>
                </p:txBody>
              </p:sp>
            </p:grpSp>
            <p:cxnSp>
              <p:nvCxnSpPr>
                <p:cNvPr id="36" name="Straight Connector 35"/>
                <p:cNvCxnSpPr/>
                <p:nvPr/>
              </p:nvCxnSpPr>
              <p:spPr>
                <a:xfrm>
                  <a:off x="485775" y="3067050"/>
                  <a:ext cx="5486400" cy="0"/>
                </a:xfrm>
                <a:prstGeom prst="line">
                  <a:avLst/>
                </a:prstGeom>
                <a:ln w="19050" cap="sq">
                  <a:solidFill>
                    <a:schemeClr val="tx1"/>
                  </a:solidFill>
                  <a:prstDash val="sysDash"/>
                  <a:round/>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37" name="Text Box 186"/>
                <p:cNvSpPr txBox="1"/>
                <p:nvPr/>
              </p:nvSpPr>
              <p:spPr>
                <a:xfrm>
                  <a:off x="2762250" y="2924175"/>
                  <a:ext cx="247650" cy="304800"/>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y</a:t>
                  </a:r>
                  <a:endParaRPr lang="en-US" sz="1100">
                    <a:effectLst/>
                    <a:ea typeface="Calibri"/>
                    <a:cs typeface="Times New Roman"/>
                  </a:endParaRPr>
                </a:p>
              </p:txBody>
            </p:sp>
          </p:grpSp>
          <p:sp>
            <p:nvSpPr>
              <p:cNvPr id="32" name="Rectangle 31"/>
              <p:cNvSpPr/>
              <p:nvPr/>
            </p:nvSpPr>
            <p:spPr>
              <a:xfrm>
                <a:off x="485775" y="2600325"/>
                <a:ext cx="183515" cy="183515"/>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grpSp>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381000" y="1295400"/>
            <a:ext cx="8382000" cy="4343400"/>
          </a:xfrm>
        </p:spPr>
        <p:txBody>
          <a:bodyPr/>
          <a:lstStyle/>
          <a:p>
            <a:pPr algn="l"/>
            <a:r>
              <a:rPr lang="en-US" sz="2400" dirty="0" smtClean="0">
                <a:solidFill>
                  <a:schemeClr val="tx1"/>
                </a:solidFill>
              </a:rPr>
              <a:t>				</a:t>
            </a:r>
            <a:endParaRPr lang="en-US" sz="2400"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mc:AlternateContent xmlns:mc="http://schemas.openxmlformats.org/markup-compatibility/2006" xmlns:a14="http://schemas.microsoft.com/office/drawing/2010/main">
        <mc:Choice Requires="a14">
          <p:sp>
            <p:nvSpPr>
              <p:cNvPr id="27" name="Subtitle 2"/>
              <p:cNvSpPr txBox="1">
                <a:spLocks/>
              </p:cNvSpPr>
              <p:nvPr/>
            </p:nvSpPr>
            <p:spPr bwMode="auto">
              <a:xfrm>
                <a:off x="381000" y="1295400"/>
                <a:ext cx="8153400" cy="4191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ctr" rtl="0" fontAlgn="base">
                  <a:spcBef>
                    <a:spcPct val="20000"/>
                  </a:spcBef>
                  <a:spcAft>
                    <a:spcPct val="0"/>
                  </a:spcAft>
                  <a:buFont typeface="Arial" charset="0"/>
                  <a:buNone/>
                  <a:defRPr sz="3200" kern="1200">
                    <a:solidFill>
                      <a:schemeClr val="tx1">
                        <a:tint val="75000"/>
                      </a:schemeClr>
                    </a:solidFill>
                    <a:latin typeface="+mn-lt"/>
                    <a:ea typeface="+mn-ea"/>
                    <a:cs typeface="+mn-cs"/>
                  </a:defRPr>
                </a:lvl1pPr>
                <a:lvl2pPr marL="457200" indent="0" algn="ctr" rtl="0" fontAlgn="base">
                  <a:spcBef>
                    <a:spcPct val="20000"/>
                  </a:spcBef>
                  <a:spcAft>
                    <a:spcPct val="0"/>
                  </a:spcAft>
                  <a:buFont typeface="Arial" charset="0"/>
                  <a:buNone/>
                  <a:defRPr sz="2800" kern="1200">
                    <a:solidFill>
                      <a:schemeClr val="tx1">
                        <a:tint val="75000"/>
                      </a:schemeClr>
                    </a:solidFill>
                    <a:latin typeface="+mn-lt"/>
                    <a:ea typeface="+mn-ea"/>
                    <a:cs typeface="+mn-cs"/>
                  </a:defRPr>
                </a:lvl2pPr>
                <a:lvl3pPr marL="914400" indent="0" algn="ctr" rtl="0" fontAlgn="base">
                  <a:spcBef>
                    <a:spcPct val="20000"/>
                  </a:spcBef>
                  <a:spcAft>
                    <a:spcPct val="0"/>
                  </a:spcAft>
                  <a:buFont typeface="Arial" charset="0"/>
                  <a:buNone/>
                  <a:defRPr sz="2400" kern="1200">
                    <a:solidFill>
                      <a:schemeClr val="tx1">
                        <a:tint val="75000"/>
                      </a:schemeClr>
                    </a:solidFill>
                    <a:latin typeface="+mn-lt"/>
                    <a:ea typeface="+mn-ea"/>
                    <a:cs typeface="+mn-cs"/>
                  </a:defRPr>
                </a:lvl3pPr>
                <a:lvl4pPr marL="1371600" indent="0" algn="ctr" rtl="0" fontAlgn="base">
                  <a:spcBef>
                    <a:spcPct val="20000"/>
                  </a:spcBef>
                  <a:spcAft>
                    <a:spcPct val="0"/>
                  </a:spcAft>
                  <a:buFont typeface="Arial" charset="0"/>
                  <a:buNone/>
                  <a:defRPr sz="2000" kern="1200">
                    <a:solidFill>
                      <a:schemeClr val="tx1">
                        <a:tint val="75000"/>
                      </a:schemeClr>
                    </a:solidFill>
                    <a:latin typeface="+mn-lt"/>
                    <a:ea typeface="+mn-ea"/>
                    <a:cs typeface="+mn-cs"/>
                  </a:defRPr>
                </a:lvl4pPr>
                <a:lvl5pPr marL="1828800" indent="0" algn="ctr" rtl="0" fontAlgn="base">
                  <a:spcBef>
                    <a:spcPct val="20000"/>
                  </a:spcBef>
                  <a:spcAft>
                    <a:spcPct val="0"/>
                  </a:spcAft>
                  <a:buFont typeface="Arial"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n-US" sz="2400" dirty="0" smtClean="0">
                    <a:solidFill>
                      <a:schemeClr val="tx1"/>
                    </a:solidFill>
                  </a:rPr>
                  <a:t>Landing in a hot air balloon, you notice the landing spot and your car. From 100 ft. in the air, you have to look down at a 30° angle to your car and an additional 21° to the landing spot. How far will you have to walk to your car after landing?</a:t>
                </a:r>
              </a:p>
              <a:p>
                <a:pPr algn="r"/>
                <a14:m>
                  <m:oMath xmlns:m="http://schemas.openxmlformats.org/officeDocument/2006/math">
                    <m:func>
                      <m:funcPr>
                        <m:ctrlPr>
                          <a:rPr lang="en-US" sz="2000" i="1">
                            <a:solidFill>
                              <a:schemeClr val="tx1"/>
                            </a:solidFill>
                            <a:latin typeface="Cambria Math"/>
                          </a:rPr>
                        </m:ctrlPr>
                      </m:funcPr>
                      <m:fName>
                        <m:r>
                          <m:rPr>
                            <m:sty m:val="p"/>
                          </m:rPr>
                          <a:rPr lang="en-US" sz="2000">
                            <a:solidFill>
                              <a:schemeClr val="tx1"/>
                            </a:solidFill>
                            <a:latin typeface="Cambria Math"/>
                          </a:rPr>
                          <m:t>tan</m:t>
                        </m:r>
                      </m:fName>
                      <m:e>
                        <m:r>
                          <a:rPr lang="en-US" sz="2000" i="1">
                            <a:solidFill>
                              <a:schemeClr val="tx1"/>
                            </a:solidFill>
                            <a:latin typeface="Cambria Math"/>
                          </a:rPr>
                          <m:t>30</m:t>
                        </m:r>
                      </m:e>
                    </m:func>
                    <m:r>
                      <a:rPr lang="en-US" sz="2000" i="1">
                        <a:solidFill>
                          <a:schemeClr val="tx1"/>
                        </a:solidFill>
                        <a:latin typeface="Cambria Math"/>
                      </a:rPr>
                      <m:t>=</m:t>
                    </m:r>
                    <m:f>
                      <m:fPr>
                        <m:ctrlPr>
                          <a:rPr lang="en-US" sz="2000" i="1">
                            <a:solidFill>
                              <a:schemeClr val="tx1"/>
                            </a:solidFill>
                            <a:latin typeface="Cambria Math"/>
                          </a:rPr>
                        </m:ctrlPr>
                      </m:fPr>
                      <m:num>
                        <m:r>
                          <a:rPr lang="en-US" sz="2000" i="1">
                            <a:solidFill>
                              <a:schemeClr val="tx1"/>
                            </a:solidFill>
                            <a:latin typeface="Cambria Math"/>
                          </a:rPr>
                          <m:t>100</m:t>
                        </m:r>
                      </m:num>
                      <m:den>
                        <m:r>
                          <a:rPr lang="en-US" sz="2000" i="1">
                            <a:solidFill>
                              <a:schemeClr val="tx1"/>
                            </a:solidFill>
                            <a:latin typeface="Cambria Math"/>
                          </a:rPr>
                          <m:t>𝑦</m:t>
                        </m:r>
                      </m:den>
                    </m:f>
                  </m:oMath>
                </a14:m>
                <a:r>
                  <a:rPr lang="en-US" sz="2000" dirty="0">
                    <a:solidFill>
                      <a:schemeClr val="tx1"/>
                    </a:solidFill>
                  </a:rPr>
                  <a:t>	</a:t>
                </a:r>
                <a14:m>
                  <m:oMath xmlns:m="http://schemas.openxmlformats.org/officeDocument/2006/math">
                    <m:func>
                      <m:funcPr>
                        <m:ctrlPr>
                          <a:rPr lang="en-US" sz="2000" i="1">
                            <a:solidFill>
                              <a:schemeClr val="tx1"/>
                            </a:solidFill>
                            <a:latin typeface="Cambria Math"/>
                          </a:rPr>
                        </m:ctrlPr>
                      </m:funcPr>
                      <m:fName>
                        <m:r>
                          <m:rPr>
                            <m:sty m:val="p"/>
                          </m:rPr>
                          <a:rPr lang="en-US" sz="2000">
                            <a:solidFill>
                              <a:schemeClr val="tx1"/>
                            </a:solidFill>
                            <a:latin typeface="Cambria Math"/>
                          </a:rPr>
                          <m:t>tan</m:t>
                        </m:r>
                      </m:fName>
                      <m:e>
                        <m:r>
                          <a:rPr lang="en-US" sz="2000" i="1">
                            <a:solidFill>
                              <a:schemeClr val="tx1"/>
                            </a:solidFill>
                            <a:latin typeface="Cambria Math"/>
                          </a:rPr>
                          <m:t>51</m:t>
                        </m:r>
                      </m:e>
                    </m:func>
                    <m:r>
                      <a:rPr lang="en-US" sz="2000" i="1">
                        <a:solidFill>
                          <a:schemeClr val="tx1"/>
                        </a:solidFill>
                        <a:latin typeface="Cambria Math"/>
                      </a:rPr>
                      <m:t>= </m:t>
                    </m:r>
                    <m:f>
                      <m:fPr>
                        <m:ctrlPr>
                          <a:rPr lang="en-US" sz="2000" i="1">
                            <a:solidFill>
                              <a:schemeClr val="tx1"/>
                            </a:solidFill>
                            <a:latin typeface="Cambria Math"/>
                          </a:rPr>
                        </m:ctrlPr>
                      </m:fPr>
                      <m:num>
                        <m:r>
                          <a:rPr lang="en-US" sz="2000" i="1">
                            <a:solidFill>
                              <a:schemeClr val="tx1"/>
                            </a:solidFill>
                            <a:latin typeface="Cambria Math"/>
                          </a:rPr>
                          <m:t>100</m:t>
                        </m:r>
                      </m:num>
                      <m:den>
                        <m:r>
                          <a:rPr lang="en-US" sz="2000" i="1">
                            <a:solidFill>
                              <a:schemeClr val="tx1"/>
                            </a:solidFill>
                            <a:latin typeface="Cambria Math"/>
                          </a:rPr>
                          <m:t>𝑥</m:t>
                        </m:r>
                      </m:den>
                    </m:f>
                  </m:oMath>
                </a14:m>
                <a:endParaRPr lang="en-US" sz="2000" dirty="0">
                  <a:solidFill>
                    <a:schemeClr val="tx1"/>
                  </a:solidFill>
                </a:endParaRPr>
              </a:p>
              <a:p>
                <a:pPr algn="r"/>
                <a14:m>
                  <m:oMath xmlns:m="http://schemas.openxmlformats.org/officeDocument/2006/math">
                    <m:r>
                      <a:rPr lang="en-US" sz="2000" i="1">
                        <a:solidFill>
                          <a:schemeClr val="tx1"/>
                        </a:solidFill>
                        <a:latin typeface="Cambria Math"/>
                      </a:rPr>
                      <m:t>𝑦</m:t>
                    </m:r>
                    <m:r>
                      <a:rPr lang="en-US" sz="2000" i="1">
                        <a:solidFill>
                          <a:schemeClr val="tx1"/>
                        </a:solidFill>
                        <a:latin typeface="Cambria Math"/>
                      </a:rPr>
                      <m:t>=</m:t>
                    </m:r>
                    <m:f>
                      <m:fPr>
                        <m:ctrlPr>
                          <a:rPr lang="en-US" sz="2000" i="1">
                            <a:solidFill>
                              <a:schemeClr val="tx1"/>
                            </a:solidFill>
                            <a:latin typeface="Cambria Math"/>
                          </a:rPr>
                        </m:ctrlPr>
                      </m:fPr>
                      <m:num>
                        <m:r>
                          <a:rPr lang="en-US" sz="2000" i="1">
                            <a:solidFill>
                              <a:schemeClr val="tx1"/>
                            </a:solidFill>
                            <a:latin typeface="Cambria Math"/>
                          </a:rPr>
                          <m:t>100</m:t>
                        </m:r>
                      </m:num>
                      <m:den>
                        <m:func>
                          <m:funcPr>
                            <m:ctrlPr>
                              <a:rPr lang="en-US" sz="2000" i="1">
                                <a:solidFill>
                                  <a:schemeClr val="tx1"/>
                                </a:solidFill>
                                <a:latin typeface="Cambria Math"/>
                              </a:rPr>
                            </m:ctrlPr>
                          </m:funcPr>
                          <m:fName>
                            <m:r>
                              <m:rPr>
                                <m:sty m:val="p"/>
                              </m:rPr>
                              <a:rPr lang="en-US" sz="2000">
                                <a:solidFill>
                                  <a:schemeClr val="tx1"/>
                                </a:solidFill>
                                <a:latin typeface="Cambria Math"/>
                              </a:rPr>
                              <m:t>tan</m:t>
                            </m:r>
                          </m:fName>
                          <m:e>
                            <m:r>
                              <a:rPr lang="en-US" sz="2000" i="1">
                                <a:solidFill>
                                  <a:schemeClr val="tx1"/>
                                </a:solidFill>
                                <a:latin typeface="Cambria Math"/>
                              </a:rPr>
                              <m:t>30</m:t>
                            </m:r>
                          </m:e>
                        </m:func>
                      </m:den>
                    </m:f>
                  </m:oMath>
                </a14:m>
                <a:r>
                  <a:rPr lang="en-US" sz="2000" dirty="0">
                    <a:solidFill>
                      <a:schemeClr val="tx1"/>
                    </a:solidFill>
                  </a:rPr>
                  <a:t>	</a:t>
                </a:r>
                <a14:m>
                  <m:oMath xmlns:m="http://schemas.openxmlformats.org/officeDocument/2006/math">
                    <m:r>
                      <a:rPr lang="en-US" sz="2000" i="1">
                        <a:solidFill>
                          <a:schemeClr val="tx1"/>
                        </a:solidFill>
                        <a:latin typeface="Cambria Math"/>
                      </a:rPr>
                      <m:t>𝑥</m:t>
                    </m:r>
                    <m:r>
                      <a:rPr lang="en-US" sz="2000" i="1">
                        <a:solidFill>
                          <a:schemeClr val="tx1"/>
                        </a:solidFill>
                        <a:latin typeface="Cambria Math"/>
                      </a:rPr>
                      <m:t>=</m:t>
                    </m:r>
                    <m:f>
                      <m:fPr>
                        <m:ctrlPr>
                          <a:rPr lang="en-US" sz="2000" i="1">
                            <a:solidFill>
                              <a:schemeClr val="tx1"/>
                            </a:solidFill>
                            <a:latin typeface="Cambria Math"/>
                          </a:rPr>
                        </m:ctrlPr>
                      </m:fPr>
                      <m:num>
                        <m:r>
                          <a:rPr lang="en-US" sz="2000" i="1">
                            <a:solidFill>
                              <a:schemeClr val="tx1"/>
                            </a:solidFill>
                            <a:latin typeface="Cambria Math"/>
                          </a:rPr>
                          <m:t>100</m:t>
                        </m:r>
                      </m:num>
                      <m:den>
                        <m:func>
                          <m:funcPr>
                            <m:ctrlPr>
                              <a:rPr lang="en-US" sz="2000" i="1">
                                <a:solidFill>
                                  <a:schemeClr val="tx1"/>
                                </a:solidFill>
                                <a:latin typeface="Cambria Math"/>
                              </a:rPr>
                            </m:ctrlPr>
                          </m:funcPr>
                          <m:fName>
                            <m:r>
                              <m:rPr>
                                <m:sty m:val="p"/>
                              </m:rPr>
                              <a:rPr lang="en-US" sz="2000">
                                <a:solidFill>
                                  <a:schemeClr val="tx1"/>
                                </a:solidFill>
                                <a:latin typeface="Cambria Math"/>
                              </a:rPr>
                              <m:t>tan</m:t>
                            </m:r>
                          </m:fName>
                          <m:e>
                            <m:r>
                              <a:rPr lang="en-US" sz="2000" i="1">
                                <a:solidFill>
                                  <a:schemeClr val="tx1"/>
                                </a:solidFill>
                                <a:latin typeface="Cambria Math"/>
                              </a:rPr>
                              <m:t>51</m:t>
                            </m:r>
                          </m:e>
                        </m:func>
                      </m:den>
                    </m:f>
                  </m:oMath>
                </a14:m>
                <a:endParaRPr lang="en-US" sz="2000" dirty="0">
                  <a:solidFill>
                    <a:schemeClr val="tx1"/>
                  </a:solidFill>
                </a:endParaRPr>
              </a:p>
              <a:p>
                <a:pPr algn="r"/>
                <a14:m>
                  <m:oMath xmlns:m="http://schemas.openxmlformats.org/officeDocument/2006/math">
                    <m:r>
                      <a:rPr lang="en-US" sz="2000" i="1">
                        <a:solidFill>
                          <a:schemeClr val="tx1"/>
                        </a:solidFill>
                        <a:latin typeface="Cambria Math"/>
                      </a:rPr>
                      <m:t>𝑦</m:t>
                    </m:r>
                    <m:acc>
                      <m:accPr>
                        <m:chr m:val="̇"/>
                        <m:ctrlPr>
                          <a:rPr lang="en-US" sz="2000" i="1">
                            <a:solidFill>
                              <a:schemeClr val="tx1"/>
                            </a:solidFill>
                            <a:latin typeface="Cambria Math"/>
                          </a:rPr>
                        </m:ctrlPr>
                      </m:accPr>
                      <m:e>
                        <m:r>
                          <a:rPr lang="en-US" sz="2000" i="1">
                            <a:solidFill>
                              <a:schemeClr val="tx1"/>
                            </a:solidFill>
                            <a:latin typeface="Cambria Math"/>
                          </a:rPr>
                          <m:t>=</m:t>
                        </m:r>
                      </m:e>
                    </m:acc>
                    <m:r>
                      <a:rPr lang="en-US" sz="2000" i="1">
                        <a:solidFill>
                          <a:schemeClr val="tx1"/>
                        </a:solidFill>
                        <a:latin typeface="Cambria Math"/>
                      </a:rPr>
                      <m:t>173</m:t>
                    </m:r>
                  </m:oMath>
                </a14:m>
                <a:r>
                  <a:rPr lang="en-US" sz="2000" dirty="0">
                    <a:solidFill>
                      <a:schemeClr val="tx1"/>
                    </a:solidFill>
                  </a:rPr>
                  <a:t>			</a:t>
                </a:r>
              </a:p>
              <a:p>
                <a:pPr algn="r"/>
                <a:endParaRPr lang="en-US" sz="2000" dirty="0">
                  <a:solidFill>
                    <a:schemeClr val="tx1"/>
                  </a:solidFill>
                </a:endParaRPr>
              </a:p>
              <a:p>
                <a:pPr algn="r"/>
                <a:r>
                  <a:rPr lang="en-US" sz="2000" dirty="0">
                    <a:solidFill>
                      <a:schemeClr val="tx1"/>
                    </a:solidFill>
                  </a:rPr>
                  <a:t>	</a:t>
                </a:r>
              </a:p>
              <a:p>
                <a:pPr algn="r"/>
                <a:r>
                  <a:rPr lang="en-US" sz="2000" dirty="0" smtClean="0">
                    <a:solidFill>
                      <a:schemeClr val="tx1"/>
                    </a:solidFill>
                  </a:rPr>
                  <a:t>		</a:t>
                </a:r>
              </a:p>
              <a:p>
                <a:pPr algn="r"/>
                <a:endParaRPr lang="en-US" sz="2000" dirty="0" smtClean="0">
                  <a:solidFill>
                    <a:schemeClr val="tx1"/>
                  </a:solidFill>
                </a:endParaRPr>
              </a:p>
            </p:txBody>
          </p:sp>
        </mc:Choice>
        <mc:Fallback xmlns="">
          <p:sp>
            <p:nvSpPr>
              <p:cNvPr id="27" name="Subtitle 2"/>
              <p:cNvSpPr txBox="1">
                <a:spLocks noRot="1" noChangeAspect="1" noMove="1" noResize="1" noEditPoints="1" noAdjustHandles="1" noChangeArrowheads="1" noChangeShapeType="1" noTextEdit="1"/>
              </p:cNvSpPr>
              <p:nvPr/>
            </p:nvSpPr>
            <p:spPr bwMode="auto">
              <a:xfrm>
                <a:off x="381000" y="1295400"/>
                <a:ext cx="8153400" cy="4191000"/>
              </a:xfrm>
              <a:prstGeom prst="rect">
                <a:avLst/>
              </a:prstGeom>
              <a:blipFill rotWithShape="1">
                <a:blip r:embed="rId4"/>
                <a:stretch>
                  <a:fillRect l="-1197" t="-1019" r="-1197"/>
                </a:stretch>
              </a:blipFill>
              <a:ln w="9525">
                <a:noFill/>
                <a:miter lim="800000"/>
                <a:headEnd/>
                <a:tailEnd/>
              </a:ln>
            </p:spPr>
            <p:txBody>
              <a:bodyPr/>
              <a:lstStyle/>
              <a:p>
                <a:r>
                  <a:rPr lang="en-US">
                    <a:noFill/>
                  </a:rPr>
                  <a:t> </a:t>
                </a:r>
              </a:p>
            </p:txBody>
          </p:sp>
        </mc:Fallback>
      </mc:AlternateContent>
    </p:spTree>
    <p:extLst>
      <p:ext uri="{BB962C8B-B14F-4D97-AF65-F5344CB8AC3E}">
        <p14:creationId xmlns:p14="http://schemas.microsoft.com/office/powerpoint/2010/main" val="3792674418"/>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Group 27"/>
          <p:cNvGrpSpPr/>
          <p:nvPr/>
        </p:nvGrpSpPr>
        <p:grpSpPr>
          <a:xfrm>
            <a:off x="350284" y="2882971"/>
            <a:ext cx="6867525" cy="3324225"/>
            <a:chOff x="0" y="0"/>
            <a:chExt cx="6867525" cy="3324225"/>
          </a:xfrm>
        </p:grpSpPr>
        <p:sp>
          <p:nvSpPr>
            <p:cNvPr id="29" name="Rectangle 28"/>
            <p:cNvSpPr/>
            <p:nvPr/>
          </p:nvSpPr>
          <p:spPr>
            <a:xfrm>
              <a:off x="0" y="0"/>
              <a:ext cx="6867525" cy="332422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30" name="Group 29"/>
            <p:cNvGrpSpPr/>
            <p:nvPr/>
          </p:nvGrpSpPr>
          <p:grpSpPr>
            <a:xfrm>
              <a:off x="85725" y="95250"/>
              <a:ext cx="6734175" cy="3228975"/>
              <a:chOff x="0" y="0"/>
              <a:chExt cx="6734175" cy="3228975"/>
            </a:xfrm>
          </p:grpSpPr>
          <p:grpSp>
            <p:nvGrpSpPr>
              <p:cNvPr id="31" name="Group 30"/>
              <p:cNvGrpSpPr/>
              <p:nvPr/>
            </p:nvGrpSpPr>
            <p:grpSpPr>
              <a:xfrm>
                <a:off x="0" y="0"/>
                <a:ext cx="6734175" cy="3228975"/>
                <a:chOff x="0" y="0"/>
                <a:chExt cx="6734175" cy="3228975"/>
              </a:xfrm>
            </p:grpSpPr>
            <p:cxnSp>
              <p:nvCxnSpPr>
                <p:cNvPr id="33" name="Straight Connector 32"/>
                <p:cNvCxnSpPr/>
                <p:nvPr/>
              </p:nvCxnSpPr>
              <p:spPr>
                <a:xfrm>
                  <a:off x="485775" y="2905125"/>
                  <a:ext cx="2221865" cy="0"/>
                </a:xfrm>
                <a:prstGeom prst="line">
                  <a:avLst/>
                </a:prstGeom>
                <a:ln w="19050" cap="sq">
                  <a:solidFill>
                    <a:schemeClr val="tx1"/>
                  </a:solidFill>
                  <a:prstDash val="sysDash"/>
                  <a:round/>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34" name="Text Box 185"/>
                <p:cNvSpPr txBox="1"/>
                <p:nvPr/>
              </p:nvSpPr>
              <p:spPr>
                <a:xfrm>
                  <a:off x="1266825" y="2771775"/>
                  <a:ext cx="247650" cy="238125"/>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x</a:t>
                  </a:r>
                  <a:endParaRPr lang="en-US" sz="1100">
                    <a:effectLst/>
                    <a:ea typeface="Calibri"/>
                    <a:cs typeface="Times New Roman"/>
                  </a:endParaRPr>
                </a:p>
              </p:txBody>
            </p:sp>
            <p:grpSp>
              <p:nvGrpSpPr>
                <p:cNvPr id="35" name="Group 34"/>
                <p:cNvGrpSpPr/>
                <p:nvPr/>
              </p:nvGrpSpPr>
              <p:grpSpPr>
                <a:xfrm>
                  <a:off x="0" y="0"/>
                  <a:ext cx="6734175" cy="2905125"/>
                  <a:chOff x="0" y="0"/>
                  <a:chExt cx="6734175" cy="2905125"/>
                </a:xfrm>
              </p:grpSpPr>
              <p:grpSp>
                <p:nvGrpSpPr>
                  <p:cNvPr id="38" name="Group 37"/>
                  <p:cNvGrpSpPr/>
                  <p:nvPr/>
                </p:nvGrpSpPr>
                <p:grpSpPr>
                  <a:xfrm>
                    <a:off x="0" y="0"/>
                    <a:ext cx="6734175" cy="2781300"/>
                    <a:chOff x="0" y="0"/>
                    <a:chExt cx="6734175" cy="2781300"/>
                  </a:xfrm>
                </p:grpSpPr>
                <p:grpSp>
                  <p:nvGrpSpPr>
                    <p:cNvPr id="41" name="Group 40"/>
                    <p:cNvGrpSpPr/>
                    <p:nvPr/>
                  </p:nvGrpSpPr>
                  <p:grpSpPr>
                    <a:xfrm>
                      <a:off x="0" y="38100"/>
                      <a:ext cx="6734175" cy="2743200"/>
                      <a:chOff x="0" y="0"/>
                      <a:chExt cx="6734175" cy="2743200"/>
                    </a:xfrm>
                  </p:grpSpPr>
                  <p:grpSp>
                    <p:nvGrpSpPr>
                      <p:cNvPr id="62" name="Group 61"/>
                      <p:cNvGrpSpPr/>
                      <p:nvPr/>
                    </p:nvGrpSpPr>
                    <p:grpSpPr>
                      <a:xfrm>
                        <a:off x="485775" y="0"/>
                        <a:ext cx="6248400" cy="2743200"/>
                        <a:chOff x="0" y="0"/>
                        <a:chExt cx="6248400" cy="2743200"/>
                      </a:xfrm>
                    </p:grpSpPr>
                    <p:sp>
                      <p:nvSpPr>
                        <p:cNvPr id="64" name="Right Triangle 63"/>
                        <p:cNvSpPr/>
                        <p:nvPr/>
                      </p:nvSpPr>
                      <p:spPr>
                        <a:xfrm>
                          <a:off x="0" y="0"/>
                          <a:ext cx="5486400" cy="2743200"/>
                        </a:xfrm>
                        <a:prstGeom prst="rtTriangl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cxnSp>
                      <p:nvCxnSpPr>
                        <p:cNvPr id="65" name="Straight Connector 64"/>
                        <p:cNvCxnSpPr/>
                        <p:nvPr/>
                      </p:nvCxnSpPr>
                      <p:spPr>
                        <a:xfrm>
                          <a:off x="0" y="2743200"/>
                          <a:ext cx="62484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flipH="1" flipV="1">
                          <a:off x="0" y="0"/>
                          <a:ext cx="2221865" cy="27432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63" name="Text Box 177"/>
                      <p:cNvSpPr txBox="1"/>
                      <p:nvPr/>
                    </p:nvSpPr>
                    <p:spPr>
                      <a:xfrm>
                        <a:off x="0" y="1228725"/>
                        <a:ext cx="526415" cy="23812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100 ft</a:t>
                        </a:r>
                        <a:endParaRPr lang="en-US" sz="1100">
                          <a:effectLst/>
                          <a:ea typeface="Calibri"/>
                          <a:cs typeface="Times New Roman"/>
                        </a:endParaRPr>
                      </a:p>
                    </p:txBody>
                  </p:sp>
                </p:grpSp>
                <p:cxnSp>
                  <p:nvCxnSpPr>
                    <p:cNvPr id="42" name="Straight Connector 41"/>
                    <p:cNvCxnSpPr/>
                    <p:nvPr/>
                  </p:nvCxnSpPr>
                  <p:spPr>
                    <a:xfrm>
                      <a:off x="485775" y="38100"/>
                      <a:ext cx="2364740" cy="0"/>
                    </a:xfrm>
                    <a:prstGeom prst="line">
                      <a:avLst/>
                    </a:prstGeom>
                    <a:ln w="1905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43" name="Text Box 179"/>
                    <p:cNvSpPr txBox="1"/>
                    <p:nvPr/>
                  </p:nvSpPr>
                  <p:spPr>
                    <a:xfrm>
                      <a:off x="714375" y="0"/>
                      <a:ext cx="447675" cy="33337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30</a:t>
                      </a:r>
                      <a:r>
                        <a:rPr lang="en-US" sz="1100" b="1">
                          <a:effectLst/>
                          <a:ea typeface="Calibri"/>
                          <a:cs typeface="Calibri"/>
                        </a:rPr>
                        <a:t>°</a:t>
                      </a:r>
                      <a:endParaRPr lang="en-US" sz="1100">
                        <a:effectLst/>
                        <a:ea typeface="Calibri"/>
                        <a:cs typeface="Times New Roman"/>
                      </a:endParaRPr>
                    </a:p>
                  </p:txBody>
                </p:sp>
                <p:sp>
                  <p:nvSpPr>
                    <p:cNvPr id="61" name="Text Box 180"/>
                    <p:cNvSpPr txBox="1"/>
                    <p:nvPr/>
                  </p:nvSpPr>
                  <p:spPr>
                    <a:xfrm>
                      <a:off x="771525" y="285750"/>
                      <a:ext cx="447675" cy="33337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21</a:t>
                      </a:r>
                      <a:r>
                        <a:rPr lang="en-US" sz="1100" b="1">
                          <a:effectLst/>
                          <a:ea typeface="Calibri"/>
                          <a:cs typeface="Calibri"/>
                        </a:rPr>
                        <a:t>°</a:t>
                      </a:r>
                      <a:endParaRPr lang="en-US" sz="1100">
                        <a:effectLst/>
                        <a:ea typeface="Calibri"/>
                        <a:cs typeface="Times New Roman"/>
                      </a:endParaRPr>
                    </a:p>
                  </p:txBody>
                </p:sp>
              </p:grpSp>
              <p:sp>
                <p:nvSpPr>
                  <p:cNvPr id="39" name="Text Box 181"/>
                  <p:cNvSpPr txBox="1"/>
                  <p:nvPr/>
                </p:nvSpPr>
                <p:spPr>
                  <a:xfrm>
                    <a:off x="2257425" y="2571750"/>
                    <a:ext cx="447675" cy="33337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51</a:t>
                    </a:r>
                    <a:r>
                      <a:rPr lang="en-US" sz="1100" b="1">
                        <a:effectLst/>
                        <a:ea typeface="Calibri"/>
                        <a:cs typeface="Calibri"/>
                      </a:rPr>
                      <a:t>°</a:t>
                    </a:r>
                    <a:endParaRPr lang="en-US" sz="1100">
                      <a:effectLst/>
                      <a:ea typeface="Calibri"/>
                      <a:cs typeface="Times New Roman"/>
                    </a:endParaRPr>
                  </a:p>
                </p:txBody>
              </p:sp>
              <p:sp>
                <p:nvSpPr>
                  <p:cNvPr id="40" name="Text Box 182"/>
                  <p:cNvSpPr txBox="1"/>
                  <p:nvPr/>
                </p:nvSpPr>
                <p:spPr>
                  <a:xfrm>
                    <a:off x="5381625" y="2571750"/>
                    <a:ext cx="447675" cy="33337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30</a:t>
                    </a:r>
                    <a:r>
                      <a:rPr lang="en-US" sz="1100" b="1">
                        <a:effectLst/>
                        <a:ea typeface="Calibri"/>
                        <a:cs typeface="Calibri"/>
                      </a:rPr>
                      <a:t>°</a:t>
                    </a:r>
                    <a:endParaRPr lang="en-US" sz="1100">
                      <a:effectLst/>
                      <a:ea typeface="Calibri"/>
                      <a:cs typeface="Times New Roman"/>
                    </a:endParaRPr>
                  </a:p>
                </p:txBody>
              </p:sp>
            </p:grpSp>
            <p:cxnSp>
              <p:nvCxnSpPr>
                <p:cNvPr id="36" name="Straight Connector 35"/>
                <p:cNvCxnSpPr/>
                <p:nvPr/>
              </p:nvCxnSpPr>
              <p:spPr>
                <a:xfrm>
                  <a:off x="485775" y="3067050"/>
                  <a:ext cx="5486400" cy="0"/>
                </a:xfrm>
                <a:prstGeom prst="line">
                  <a:avLst/>
                </a:prstGeom>
                <a:ln w="19050" cap="sq">
                  <a:solidFill>
                    <a:schemeClr val="tx1"/>
                  </a:solidFill>
                  <a:prstDash val="sysDash"/>
                  <a:round/>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37" name="Text Box 186"/>
                <p:cNvSpPr txBox="1"/>
                <p:nvPr/>
              </p:nvSpPr>
              <p:spPr>
                <a:xfrm>
                  <a:off x="2762250" y="2924175"/>
                  <a:ext cx="247650" cy="304800"/>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y</a:t>
                  </a:r>
                  <a:endParaRPr lang="en-US" sz="1100">
                    <a:effectLst/>
                    <a:ea typeface="Calibri"/>
                    <a:cs typeface="Times New Roman"/>
                  </a:endParaRPr>
                </a:p>
              </p:txBody>
            </p:sp>
          </p:grpSp>
          <p:sp>
            <p:nvSpPr>
              <p:cNvPr id="32" name="Rectangle 31"/>
              <p:cNvSpPr/>
              <p:nvPr/>
            </p:nvSpPr>
            <p:spPr>
              <a:xfrm>
                <a:off x="485775" y="2600325"/>
                <a:ext cx="183515" cy="183515"/>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grpSp>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381000" y="1295400"/>
            <a:ext cx="8382000" cy="4343400"/>
          </a:xfrm>
        </p:spPr>
        <p:txBody>
          <a:bodyPr/>
          <a:lstStyle/>
          <a:p>
            <a:pPr algn="l"/>
            <a:r>
              <a:rPr lang="en-US" sz="2400" dirty="0" smtClean="0">
                <a:solidFill>
                  <a:schemeClr val="tx1"/>
                </a:solidFill>
              </a:rPr>
              <a:t>				</a:t>
            </a:r>
            <a:endParaRPr lang="en-US" sz="2400"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mc:AlternateContent xmlns:mc="http://schemas.openxmlformats.org/markup-compatibility/2006" xmlns:a14="http://schemas.microsoft.com/office/drawing/2010/main">
        <mc:Choice Requires="a14">
          <p:sp>
            <p:nvSpPr>
              <p:cNvPr id="27" name="Subtitle 2"/>
              <p:cNvSpPr txBox="1">
                <a:spLocks/>
              </p:cNvSpPr>
              <p:nvPr/>
            </p:nvSpPr>
            <p:spPr bwMode="auto">
              <a:xfrm>
                <a:off x="381000" y="1295400"/>
                <a:ext cx="8153400" cy="4191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ctr" rtl="0" fontAlgn="base">
                  <a:spcBef>
                    <a:spcPct val="20000"/>
                  </a:spcBef>
                  <a:spcAft>
                    <a:spcPct val="0"/>
                  </a:spcAft>
                  <a:buFont typeface="Arial" charset="0"/>
                  <a:buNone/>
                  <a:defRPr sz="3200" kern="1200">
                    <a:solidFill>
                      <a:schemeClr val="tx1">
                        <a:tint val="75000"/>
                      </a:schemeClr>
                    </a:solidFill>
                    <a:latin typeface="+mn-lt"/>
                    <a:ea typeface="+mn-ea"/>
                    <a:cs typeface="+mn-cs"/>
                  </a:defRPr>
                </a:lvl1pPr>
                <a:lvl2pPr marL="457200" indent="0" algn="ctr" rtl="0" fontAlgn="base">
                  <a:spcBef>
                    <a:spcPct val="20000"/>
                  </a:spcBef>
                  <a:spcAft>
                    <a:spcPct val="0"/>
                  </a:spcAft>
                  <a:buFont typeface="Arial" charset="0"/>
                  <a:buNone/>
                  <a:defRPr sz="2800" kern="1200">
                    <a:solidFill>
                      <a:schemeClr val="tx1">
                        <a:tint val="75000"/>
                      </a:schemeClr>
                    </a:solidFill>
                    <a:latin typeface="+mn-lt"/>
                    <a:ea typeface="+mn-ea"/>
                    <a:cs typeface="+mn-cs"/>
                  </a:defRPr>
                </a:lvl2pPr>
                <a:lvl3pPr marL="914400" indent="0" algn="ctr" rtl="0" fontAlgn="base">
                  <a:spcBef>
                    <a:spcPct val="20000"/>
                  </a:spcBef>
                  <a:spcAft>
                    <a:spcPct val="0"/>
                  </a:spcAft>
                  <a:buFont typeface="Arial" charset="0"/>
                  <a:buNone/>
                  <a:defRPr sz="2400" kern="1200">
                    <a:solidFill>
                      <a:schemeClr val="tx1">
                        <a:tint val="75000"/>
                      </a:schemeClr>
                    </a:solidFill>
                    <a:latin typeface="+mn-lt"/>
                    <a:ea typeface="+mn-ea"/>
                    <a:cs typeface="+mn-cs"/>
                  </a:defRPr>
                </a:lvl3pPr>
                <a:lvl4pPr marL="1371600" indent="0" algn="ctr" rtl="0" fontAlgn="base">
                  <a:spcBef>
                    <a:spcPct val="20000"/>
                  </a:spcBef>
                  <a:spcAft>
                    <a:spcPct val="0"/>
                  </a:spcAft>
                  <a:buFont typeface="Arial" charset="0"/>
                  <a:buNone/>
                  <a:defRPr sz="2000" kern="1200">
                    <a:solidFill>
                      <a:schemeClr val="tx1">
                        <a:tint val="75000"/>
                      </a:schemeClr>
                    </a:solidFill>
                    <a:latin typeface="+mn-lt"/>
                    <a:ea typeface="+mn-ea"/>
                    <a:cs typeface="+mn-cs"/>
                  </a:defRPr>
                </a:lvl4pPr>
                <a:lvl5pPr marL="1828800" indent="0" algn="ctr" rtl="0" fontAlgn="base">
                  <a:spcBef>
                    <a:spcPct val="20000"/>
                  </a:spcBef>
                  <a:spcAft>
                    <a:spcPct val="0"/>
                  </a:spcAft>
                  <a:buFont typeface="Arial"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n-US" sz="2400" dirty="0" smtClean="0">
                    <a:solidFill>
                      <a:schemeClr val="tx1"/>
                    </a:solidFill>
                  </a:rPr>
                  <a:t>Landing in a hot air balloon, you notice the landing spot and your car. From 100 ft. in the air, you have to look down at a 30° angle to your car and an additional 21° to the landing spot. How far will you have to walk to your car after landing?</a:t>
                </a:r>
              </a:p>
              <a:p>
                <a:pPr algn="r"/>
                <a14:m>
                  <m:oMath xmlns:m="http://schemas.openxmlformats.org/officeDocument/2006/math">
                    <m:func>
                      <m:funcPr>
                        <m:ctrlPr>
                          <a:rPr lang="en-US" sz="2000" i="1">
                            <a:solidFill>
                              <a:schemeClr val="tx1"/>
                            </a:solidFill>
                            <a:latin typeface="Cambria Math"/>
                          </a:rPr>
                        </m:ctrlPr>
                      </m:funcPr>
                      <m:fName>
                        <m:r>
                          <m:rPr>
                            <m:sty m:val="p"/>
                          </m:rPr>
                          <a:rPr lang="en-US" sz="2000">
                            <a:solidFill>
                              <a:schemeClr val="tx1"/>
                            </a:solidFill>
                            <a:latin typeface="Cambria Math"/>
                          </a:rPr>
                          <m:t>tan</m:t>
                        </m:r>
                      </m:fName>
                      <m:e>
                        <m:r>
                          <a:rPr lang="en-US" sz="2000" i="1">
                            <a:solidFill>
                              <a:schemeClr val="tx1"/>
                            </a:solidFill>
                            <a:latin typeface="Cambria Math"/>
                          </a:rPr>
                          <m:t>30</m:t>
                        </m:r>
                      </m:e>
                    </m:func>
                    <m:r>
                      <a:rPr lang="en-US" sz="2000" i="1">
                        <a:solidFill>
                          <a:schemeClr val="tx1"/>
                        </a:solidFill>
                        <a:latin typeface="Cambria Math"/>
                      </a:rPr>
                      <m:t>=</m:t>
                    </m:r>
                    <m:f>
                      <m:fPr>
                        <m:ctrlPr>
                          <a:rPr lang="en-US" sz="2000" i="1">
                            <a:solidFill>
                              <a:schemeClr val="tx1"/>
                            </a:solidFill>
                            <a:latin typeface="Cambria Math"/>
                          </a:rPr>
                        </m:ctrlPr>
                      </m:fPr>
                      <m:num>
                        <m:r>
                          <a:rPr lang="en-US" sz="2000" i="1">
                            <a:solidFill>
                              <a:schemeClr val="tx1"/>
                            </a:solidFill>
                            <a:latin typeface="Cambria Math"/>
                          </a:rPr>
                          <m:t>100</m:t>
                        </m:r>
                      </m:num>
                      <m:den>
                        <m:r>
                          <a:rPr lang="en-US" sz="2000" i="1">
                            <a:solidFill>
                              <a:schemeClr val="tx1"/>
                            </a:solidFill>
                            <a:latin typeface="Cambria Math"/>
                          </a:rPr>
                          <m:t>𝑦</m:t>
                        </m:r>
                      </m:den>
                    </m:f>
                  </m:oMath>
                </a14:m>
                <a:r>
                  <a:rPr lang="en-US" sz="2000" dirty="0">
                    <a:solidFill>
                      <a:schemeClr val="tx1"/>
                    </a:solidFill>
                  </a:rPr>
                  <a:t>	</a:t>
                </a:r>
                <a14:m>
                  <m:oMath xmlns:m="http://schemas.openxmlformats.org/officeDocument/2006/math">
                    <m:func>
                      <m:funcPr>
                        <m:ctrlPr>
                          <a:rPr lang="en-US" sz="2000" i="1">
                            <a:solidFill>
                              <a:schemeClr val="tx1"/>
                            </a:solidFill>
                            <a:latin typeface="Cambria Math"/>
                          </a:rPr>
                        </m:ctrlPr>
                      </m:funcPr>
                      <m:fName>
                        <m:r>
                          <m:rPr>
                            <m:sty m:val="p"/>
                          </m:rPr>
                          <a:rPr lang="en-US" sz="2000">
                            <a:solidFill>
                              <a:schemeClr val="tx1"/>
                            </a:solidFill>
                            <a:latin typeface="Cambria Math"/>
                          </a:rPr>
                          <m:t>tan</m:t>
                        </m:r>
                      </m:fName>
                      <m:e>
                        <m:r>
                          <a:rPr lang="en-US" sz="2000" i="1">
                            <a:solidFill>
                              <a:schemeClr val="tx1"/>
                            </a:solidFill>
                            <a:latin typeface="Cambria Math"/>
                          </a:rPr>
                          <m:t>51</m:t>
                        </m:r>
                      </m:e>
                    </m:func>
                    <m:r>
                      <a:rPr lang="en-US" sz="2000" i="1">
                        <a:solidFill>
                          <a:schemeClr val="tx1"/>
                        </a:solidFill>
                        <a:latin typeface="Cambria Math"/>
                      </a:rPr>
                      <m:t>= </m:t>
                    </m:r>
                    <m:f>
                      <m:fPr>
                        <m:ctrlPr>
                          <a:rPr lang="en-US" sz="2000" i="1">
                            <a:solidFill>
                              <a:schemeClr val="tx1"/>
                            </a:solidFill>
                            <a:latin typeface="Cambria Math"/>
                          </a:rPr>
                        </m:ctrlPr>
                      </m:fPr>
                      <m:num>
                        <m:r>
                          <a:rPr lang="en-US" sz="2000" i="1">
                            <a:solidFill>
                              <a:schemeClr val="tx1"/>
                            </a:solidFill>
                            <a:latin typeface="Cambria Math"/>
                          </a:rPr>
                          <m:t>100</m:t>
                        </m:r>
                      </m:num>
                      <m:den>
                        <m:r>
                          <a:rPr lang="en-US" sz="2000" i="1">
                            <a:solidFill>
                              <a:schemeClr val="tx1"/>
                            </a:solidFill>
                            <a:latin typeface="Cambria Math"/>
                          </a:rPr>
                          <m:t>𝑥</m:t>
                        </m:r>
                      </m:den>
                    </m:f>
                  </m:oMath>
                </a14:m>
                <a:endParaRPr lang="en-US" sz="2000" dirty="0">
                  <a:solidFill>
                    <a:schemeClr val="tx1"/>
                  </a:solidFill>
                </a:endParaRPr>
              </a:p>
              <a:p>
                <a:pPr algn="r"/>
                <a14:m>
                  <m:oMath xmlns:m="http://schemas.openxmlformats.org/officeDocument/2006/math">
                    <m:r>
                      <a:rPr lang="en-US" sz="2000" i="1">
                        <a:solidFill>
                          <a:schemeClr val="tx1"/>
                        </a:solidFill>
                        <a:latin typeface="Cambria Math"/>
                      </a:rPr>
                      <m:t>𝑦</m:t>
                    </m:r>
                    <m:r>
                      <a:rPr lang="en-US" sz="2000" i="1">
                        <a:solidFill>
                          <a:schemeClr val="tx1"/>
                        </a:solidFill>
                        <a:latin typeface="Cambria Math"/>
                      </a:rPr>
                      <m:t>=</m:t>
                    </m:r>
                    <m:f>
                      <m:fPr>
                        <m:ctrlPr>
                          <a:rPr lang="en-US" sz="2000" i="1">
                            <a:solidFill>
                              <a:schemeClr val="tx1"/>
                            </a:solidFill>
                            <a:latin typeface="Cambria Math"/>
                          </a:rPr>
                        </m:ctrlPr>
                      </m:fPr>
                      <m:num>
                        <m:r>
                          <a:rPr lang="en-US" sz="2000" i="1">
                            <a:solidFill>
                              <a:schemeClr val="tx1"/>
                            </a:solidFill>
                            <a:latin typeface="Cambria Math"/>
                          </a:rPr>
                          <m:t>100</m:t>
                        </m:r>
                      </m:num>
                      <m:den>
                        <m:func>
                          <m:funcPr>
                            <m:ctrlPr>
                              <a:rPr lang="en-US" sz="2000" i="1">
                                <a:solidFill>
                                  <a:schemeClr val="tx1"/>
                                </a:solidFill>
                                <a:latin typeface="Cambria Math"/>
                              </a:rPr>
                            </m:ctrlPr>
                          </m:funcPr>
                          <m:fName>
                            <m:r>
                              <m:rPr>
                                <m:sty m:val="p"/>
                              </m:rPr>
                              <a:rPr lang="en-US" sz="2000">
                                <a:solidFill>
                                  <a:schemeClr val="tx1"/>
                                </a:solidFill>
                                <a:latin typeface="Cambria Math"/>
                              </a:rPr>
                              <m:t>tan</m:t>
                            </m:r>
                          </m:fName>
                          <m:e>
                            <m:r>
                              <a:rPr lang="en-US" sz="2000" i="1">
                                <a:solidFill>
                                  <a:schemeClr val="tx1"/>
                                </a:solidFill>
                                <a:latin typeface="Cambria Math"/>
                              </a:rPr>
                              <m:t>30</m:t>
                            </m:r>
                          </m:e>
                        </m:func>
                      </m:den>
                    </m:f>
                  </m:oMath>
                </a14:m>
                <a:r>
                  <a:rPr lang="en-US" sz="2000" dirty="0">
                    <a:solidFill>
                      <a:schemeClr val="tx1"/>
                    </a:solidFill>
                  </a:rPr>
                  <a:t>	</a:t>
                </a:r>
                <a14:m>
                  <m:oMath xmlns:m="http://schemas.openxmlformats.org/officeDocument/2006/math">
                    <m:r>
                      <a:rPr lang="en-US" sz="2000" i="1">
                        <a:solidFill>
                          <a:schemeClr val="tx1"/>
                        </a:solidFill>
                        <a:latin typeface="Cambria Math"/>
                      </a:rPr>
                      <m:t>𝑥</m:t>
                    </m:r>
                    <m:r>
                      <a:rPr lang="en-US" sz="2000" i="1">
                        <a:solidFill>
                          <a:schemeClr val="tx1"/>
                        </a:solidFill>
                        <a:latin typeface="Cambria Math"/>
                      </a:rPr>
                      <m:t>=</m:t>
                    </m:r>
                    <m:f>
                      <m:fPr>
                        <m:ctrlPr>
                          <a:rPr lang="en-US" sz="2000" i="1">
                            <a:solidFill>
                              <a:schemeClr val="tx1"/>
                            </a:solidFill>
                            <a:latin typeface="Cambria Math"/>
                          </a:rPr>
                        </m:ctrlPr>
                      </m:fPr>
                      <m:num>
                        <m:r>
                          <a:rPr lang="en-US" sz="2000" i="1">
                            <a:solidFill>
                              <a:schemeClr val="tx1"/>
                            </a:solidFill>
                            <a:latin typeface="Cambria Math"/>
                          </a:rPr>
                          <m:t>100</m:t>
                        </m:r>
                      </m:num>
                      <m:den>
                        <m:func>
                          <m:funcPr>
                            <m:ctrlPr>
                              <a:rPr lang="en-US" sz="2000" i="1">
                                <a:solidFill>
                                  <a:schemeClr val="tx1"/>
                                </a:solidFill>
                                <a:latin typeface="Cambria Math"/>
                              </a:rPr>
                            </m:ctrlPr>
                          </m:funcPr>
                          <m:fName>
                            <m:r>
                              <m:rPr>
                                <m:sty m:val="p"/>
                              </m:rPr>
                              <a:rPr lang="en-US" sz="2000">
                                <a:solidFill>
                                  <a:schemeClr val="tx1"/>
                                </a:solidFill>
                                <a:latin typeface="Cambria Math"/>
                              </a:rPr>
                              <m:t>tan</m:t>
                            </m:r>
                          </m:fName>
                          <m:e>
                            <m:r>
                              <a:rPr lang="en-US" sz="2000" i="1">
                                <a:solidFill>
                                  <a:schemeClr val="tx1"/>
                                </a:solidFill>
                                <a:latin typeface="Cambria Math"/>
                              </a:rPr>
                              <m:t>51</m:t>
                            </m:r>
                          </m:e>
                        </m:func>
                      </m:den>
                    </m:f>
                  </m:oMath>
                </a14:m>
                <a:endParaRPr lang="en-US" sz="2000" dirty="0">
                  <a:solidFill>
                    <a:schemeClr val="tx1"/>
                  </a:solidFill>
                </a:endParaRPr>
              </a:p>
              <a:p>
                <a:pPr algn="r"/>
                <a14:m>
                  <m:oMath xmlns:m="http://schemas.openxmlformats.org/officeDocument/2006/math">
                    <m:r>
                      <a:rPr lang="en-US" sz="2000" i="1">
                        <a:solidFill>
                          <a:schemeClr val="tx1"/>
                        </a:solidFill>
                        <a:latin typeface="Cambria Math"/>
                      </a:rPr>
                      <m:t>𝑦</m:t>
                    </m:r>
                    <m:acc>
                      <m:accPr>
                        <m:chr m:val="̇"/>
                        <m:ctrlPr>
                          <a:rPr lang="en-US" sz="2000" i="1">
                            <a:solidFill>
                              <a:schemeClr val="tx1"/>
                            </a:solidFill>
                            <a:latin typeface="Cambria Math"/>
                          </a:rPr>
                        </m:ctrlPr>
                      </m:accPr>
                      <m:e>
                        <m:r>
                          <a:rPr lang="en-US" sz="2000" i="1">
                            <a:solidFill>
                              <a:schemeClr val="tx1"/>
                            </a:solidFill>
                            <a:latin typeface="Cambria Math"/>
                          </a:rPr>
                          <m:t>=</m:t>
                        </m:r>
                      </m:e>
                    </m:acc>
                    <m:r>
                      <a:rPr lang="en-US" sz="2000" i="1">
                        <a:solidFill>
                          <a:schemeClr val="tx1"/>
                        </a:solidFill>
                        <a:latin typeface="Cambria Math"/>
                      </a:rPr>
                      <m:t>173</m:t>
                    </m:r>
                  </m:oMath>
                </a14:m>
                <a:r>
                  <a:rPr lang="en-US" sz="2000" dirty="0">
                    <a:solidFill>
                      <a:schemeClr val="tx1"/>
                    </a:solidFill>
                  </a:rPr>
                  <a:t>		</a:t>
                </a:r>
                <a14:m>
                  <m:oMath xmlns:m="http://schemas.openxmlformats.org/officeDocument/2006/math">
                    <m:r>
                      <a:rPr lang="en-US" sz="2000" i="1">
                        <a:solidFill>
                          <a:schemeClr val="tx1"/>
                        </a:solidFill>
                        <a:latin typeface="Cambria Math"/>
                      </a:rPr>
                      <m:t>𝑥</m:t>
                    </m:r>
                    <m:acc>
                      <m:accPr>
                        <m:chr m:val="̇"/>
                        <m:ctrlPr>
                          <a:rPr lang="en-US" sz="2000" i="1">
                            <a:solidFill>
                              <a:schemeClr val="tx1"/>
                            </a:solidFill>
                            <a:latin typeface="Cambria Math"/>
                          </a:rPr>
                        </m:ctrlPr>
                      </m:accPr>
                      <m:e>
                        <m:r>
                          <a:rPr lang="en-US" sz="2000" i="1">
                            <a:solidFill>
                              <a:schemeClr val="tx1"/>
                            </a:solidFill>
                            <a:latin typeface="Cambria Math"/>
                          </a:rPr>
                          <m:t>=</m:t>
                        </m:r>
                      </m:e>
                    </m:acc>
                    <m:r>
                      <a:rPr lang="en-US" sz="2000" i="1">
                        <a:solidFill>
                          <a:schemeClr val="tx1"/>
                        </a:solidFill>
                        <a:latin typeface="Cambria Math"/>
                      </a:rPr>
                      <m:t>81</m:t>
                    </m:r>
                  </m:oMath>
                </a14:m>
                <a:endParaRPr lang="en-US" sz="2000" dirty="0">
                  <a:solidFill>
                    <a:schemeClr val="tx1"/>
                  </a:solidFill>
                </a:endParaRPr>
              </a:p>
              <a:p>
                <a:pPr algn="r"/>
                <a:endParaRPr lang="en-US" sz="2000" dirty="0">
                  <a:solidFill>
                    <a:schemeClr val="tx1"/>
                  </a:solidFill>
                </a:endParaRPr>
              </a:p>
              <a:p>
                <a:pPr algn="r"/>
                <a:r>
                  <a:rPr lang="en-US" sz="2000" dirty="0">
                    <a:solidFill>
                      <a:schemeClr val="tx1"/>
                    </a:solidFill>
                  </a:rPr>
                  <a:t>	</a:t>
                </a:r>
              </a:p>
              <a:p>
                <a:pPr algn="r"/>
                <a:r>
                  <a:rPr lang="en-US" sz="2000" dirty="0" smtClean="0">
                    <a:solidFill>
                      <a:schemeClr val="tx1"/>
                    </a:solidFill>
                  </a:rPr>
                  <a:t>		</a:t>
                </a:r>
              </a:p>
              <a:p>
                <a:pPr algn="r"/>
                <a:endParaRPr lang="en-US" sz="2000" dirty="0" smtClean="0">
                  <a:solidFill>
                    <a:schemeClr val="tx1"/>
                  </a:solidFill>
                </a:endParaRPr>
              </a:p>
            </p:txBody>
          </p:sp>
        </mc:Choice>
        <mc:Fallback xmlns="">
          <p:sp>
            <p:nvSpPr>
              <p:cNvPr id="27" name="Subtitle 2"/>
              <p:cNvSpPr txBox="1">
                <a:spLocks noRot="1" noChangeAspect="1" noMove="1" noResize="1" noEditPoints="1" noAdjustHandles="1" noChangeArrowheads="1" noChangeShapeType="1" noTextEdit="1"/>
              </p:cNvSpPr>
              <p:nvPr/>
            </p:nvSpPr>
            <p:spPr bwMode="auto">
              <a:xfrm>
                <a:off x="381000" y="1295400"/>
                <a:ext cx="8153400" cy="4191000"/>
              </a:xfrm>
              <a:prstGeom prst="rect">
                <a:avLst/>
              </a:prstGeom>
              <a:blipFill rotWithShape="1">
                <a:blip r:embed="rId4"/>
                <a:stretch>
                  <a:fillRect l="-1197" t="-1019" r="-1197"/>
                </a:stretch>
              </a:blipFill>
              <a:ln w="9525">
                <a:noFill/>
                <a:miter lim="800000"/>
                <a:headEnd/>
                <a:tailEnd/>
              </a:ln>
            </p:spPr>
            <p:txBody>
              <a:bodyPr/>
              <a:lstStyle/>
              <a:p>
                <a:r>
                  <a:rPr lang="en-US">
                    <a:noFill/>
                  </a:rPr>
                  <a:t> </a:t>
                </a:r>
              </a:p>
            </p:txBody>
          </p:sp>
        </mc:Fallback>
      </mc:AlternateContent>
    </p:spTree>
    <p:extLst>
      <p:ext uri="{BB962C8B-B14F-4D97-AF65-F5344CB8AC3E}">
        <p14:creationId xmlns:p14="http://schemas.microsoft.com/office/powerpoint/2010/main" val="1072713172"/>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Group 27"/>
          <p:cNvGrpSpPr/>
          <p:nvPr/>
        </p:nvGrpSpPr>
        <p:grpSpPr>
          <a:xfrm>
            <a:off x="350284" y="2882971"/>
            <a:ext cx="6867525" cy="3324225"/>
            <a:chOff x="0" y="0"/>
            <a:chExt cx="6867525" cy="3324225"/>
          </a:xfrm>
        </p:grpSpPr>
        <p:sp>
          <p:nvSpPr>
            <p:cNvPr id="29" name="Rectangle 28"/>
            <p:cNvSpPr/>
            <p:nvPr/>
          </p:nvSpPr>
          <p:spPr>
            <a:xfrm>
              <a:off x="0" y="0"/>
              <a:ext cx="6867525" cy="332422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30" name="Group 29"/>
            <p:cNvGrpSpPr/>
            <p:nvPr/>
          </p:nvGrpSpPr>
          <p:grpSpPr>
            <a:xfrm>
              <a:off x="85725" y="95250"/>
              <a:ext cx="6734175" cy="3228975"/>
              <a:chOff x="0" y="0"/>
              <a:chExt cx="6734175" cy="3228975"/>
            </a:xfrm>
          </p:grpSpPr>
          <p:grpSp>
            <p:nvGrpSpPr>
              <p:cNvPr id="31" name="Group 30"/>
              <p:cNvGrpSpPr/>
              <p:nvPr/>
            </p:nvGrpSpPr>
            <p:grpSpPr>
              <a:xfrm>
                <a:off x="0" y="0"/>
                <a:ext cx="6734175" cy="3228975"/>
                <a:chOff x="0" y="0"/>
                <a:chExt cx="6734175" cy="3228975"/>
              </a:xfrm>
            </p:grpSpPr>
            <p:cxnSp>
              <p:nvCxnSpPr>
                <p:cNvPr id="33" name="Straight Connector 32"/>
                <p:cNvCxnSpPr/>
                <p:nvPr/>
              </p:nvCxnSpPr>
              <p:spPr>
                <a:xfrm>
                  <a:off x="485775" y="2905125"/>
                  <a:ext cx="2221865" cy="0"/>
                </a:xfrm>
                <a:prstGeom prst="line">
                  <a:avLst/>
                </a:prstGeom>
                <a:ln w="19050" cap="sq">
                  <a:solidFill>
                    <a:schemeClr val="tx1"/>
                  </a:solidFill>
                  <a:prstDash val="sysDash"/>
                  <a:round/>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34" name="Text Box 185"/>
                <p:cNvSpPr txBox="1"/>
                <p:nvPr/>
              </p:nvSpPr>
              <p:spPr>
                <a:xfrm>
                  <a:off x="1266825" y="2771775"/>
                  <a:ext cx="247650" cy="238125"/>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x</a:t>
                  </a:r>
                  <a:endParaRPr lang="en-US" sz="1100">
                    <a:effectLst/>
                    <a:ea typeface="Calibri"/>
                    <a:cs typeface="Times New Roman"/>
                  </a:endParaRPr>
                </a:p>
              </p:txBody>
            </p:sp>
            <p:grpSp>
              <p:nvGrpSpPr>
                <p:cNvPr id="35" name="Group 34"/>
                <p:cNvGrpSpPr/>
                <p:nvPr/>
              </p:nvGrpSpPr>
              <p:grpSpPr>
                <a:xfrm>
                  <a:off x="0" y="0"/>
                  <a:ext cx="6734175" cy="2905125"/>
                  <a:chOff x="0" y="0"/>
                  <a:chExt cx="6734175" cy="2905125"/>
                </a:xfrm>
              </p:grpSpPr>
              <p:grpSp>
                <p:nvGrpSpPr>
                  <p:cNvPr id="38" name="Group 37"/>
                  <p:cNvGrpSpPr/>
                  <p:nvPr/>
                </p:nvGrpSpPr>
                <p:grpSpPr>
                  <a:xfrm>
                    <a:off x="0" y="0"/>
                    <a:ext cx="6734175" cy="2781300"/>
                    <a:chOff x="0" y="0"/>
                    <a:chExt cx="6734175" cy="2781300"/>
                  </a:xfrm>
                </p:grpSpPr>
                <p:grpSp>
                  <p:nvGrpSpPr>
                    <p:cNvPr id="41" name="Group 40"/>
                    <p:cNvGrpSpPr/>
                    <p:nvPr/>
                  </p:nvGrpSpPr>
                  <p:grpSpPr>
                    <a:xfrm>
                      <a:off x="0" y="38100"/>
                      <a:ext cx="6734175" cy="2743200"/>
                      <a:chOff x="0" y="0"/>
                      <a:chExt cx="6734175" cy="2743200"/>
                    </a:xfrm>
                  </p:grpSpPr>
                  <p:grpSp>
                    <p:nvGrpSpPr>
                      <p:cNvPr id="62" name="Group 61"/>
                      <p:cNvGrpSpPr/>
                      <p:nvPr/>
                    </p:nvGrpSpPr>
                    <p:grpSpPr>
                      <a:xfrm>
                        <a:off x="485775" y="0"/>
                        <a:ext cx="6248400" cy="2743200"/>
                        <a:chOff x="0" y="0"/>
                        <a:chExt cx="6248400" cy="2743200"/>
                      </a:xfrm>
                    </p:grpSpPr>
                    <p:sp>
                      <p:nvSpPr>
                        <p:cNvPr id="64" name="Right Triangle 63"/>
                        <p:cNvSpPr/>
                        <p:nvPr/>
                      </p:nvSpPr>
                      <p:spPr>
                        <a:xfrm>
                          <a:off x="0" y="0"/>
                          <a:ext cx="5486400" cy="2743200"/>
                        </a:xfrm>
                        <a:prstGeom prst="rtTriangl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cxnSp>
                      <p:nvCxnSpPr>
                        <p:cNvPr id="65" name="Straight Connector 64"/>
                        <p:cNvCxnSpPr/>
                        <p:nvPr/>
                      </p:nvCxnSpPr>
                      <p:spPr>
                        <a:xfrm>
                          <a:off x="0" y="2743200"/>
                          <a:ext cx="62484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flipH="1" flipV="1">
                          <a:off x="0" y="0"/>
                          <a:ext cx="2221865" cy="27432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63" name="Text Box 177"/>
                      <p:cNvSpPr txBox="1"/>
                      <p:nvPr/>
                    </p:nvSpPr>
                    <p:spPr>
                      <a:xfrm>
                        <a:off x="0" y="1228725"/>
                        <a:ext cx="526415" cy="23812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100 ft</a:t>
                        </a:r>
                        <a:endParaRPr lang="en-US" sz="1100">
                          <a:effectLst/>
                          <a:ea typeface="Calibri"/>
                          <a:cs typeface="Times New Roman"/>
                        </a:endParaRPr>
                      </a:p>
                    </p:txBody>
                  </p:sp>
                </p:grpSp>
                <p:cxnSp>
                  <p:nvCxnSpPr>
                    <p:cNvPr id="42" name="Straight Connector 41"/>
                    <p:cNvCxnSpPr/>
                    <p:nvPr/>
                  </p:nvCxnSpPr>
                  <p:spPr>
                    <a:xfrm>
                      <a:off x="485775" y="38100"/>
                      <a:ext cx="2364740" cy="0"/>
                    </a:xfrm>
                    <a:prstGeom prst="line">
                      <a:avLst/>
                    </a:prstGeom>
                    <a:ln w="1905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43" name="Text Box 179"/>
                    <p:cNvSpPr txBox="1"/>
                    <p:nvPr/>
                  </p:nvSpPr>
                  <p:spPr>
                    <a:xfrm>
                      <a:off x="714375" y="0"/>
                      <a:ext cx="447675" cy="33337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30</a:t>
                      </a:r>
                      <a:r>
                        <a:rPr lang="en-US" sz="1100" b="1">
                          <a:effectLst/>
                          <a:ea typeface="Calibri"/>
                          <a:cs typeface="Calibri"/>
                        </a:rPr>
                        <a:t>°</a:t>
                      </a:r>
                      <a:endParaRPr lang="en-US" sz="1100">
                        <a:effectLst/>
                        <a:ea typeface="Calibri"/>
                        <a:cs typeface="Times New Roman"/>
                      </a:endParaRPr>
                    </a:p>
                  </p:txBody>
                </p:sp>
                <p:sp>
                  <p:nvSpPr>
                    <p:cNvPr id="61" name="Text Box 180"/>
                    <p:cNvSpPr txBox="1"/>
                    <p:nvPr/>
                  </p:nvSpPr>
                  <p:spPr>
                    <a:xfrm>
                      <a:off x="771525" y="285750"/>
                      <a:ext cx="447675" cy="33337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21</a:t>
                      </a:r>
                      <a:r>
                        <a:rPr lang="en-US" sz="1100" b="1">
                          <a:effectLst/>
                          <a:ea typeface="Calibri"/>
                          <a:cs typeface="Calibri"/>
                        </a:rPr>
                        <a:t>°</a:t>
                      </a:r>
                      <a:endParaRPr lang="en-US" sz="1100">
                        <a:effectLst/>
                        <a:ea typeface="Calibri"/>
                        <a:cs typeface="Times New Roman"/>
                      </a:endParaRPr>
                    </a:p>
                  </p:txBody>
                </p:sp>
              </p:grpSp>
              <p:sp>
                <p:nvSpPr>
                  <p:cNvPr id="39" name="Text Box 181"/>
                  <p:cNvSpPr txBox="1"/>
                  <p:nvPr/>
                </p:nvSpPr>
                <p:spPr>
                  <a:xfrm>
                    <a:off x="2257425" y="2571750"/>
                    <a:ext cx="447675" cy="33337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51</a:t>
                    </a:r>
                    <a:r>
                      <a:rPr lang="en-US" sz="1100" b="1">
                        <a:effectLst/>
                        <a:ea typeface="Calibri"/>
                        <a:cs typeface="Calibri"/>
                      </a:rPr>
                      <a:t>°</a:t>
                    </a:r>
                    <a:endParaRPr lang="en-US" sz="1100">
                      <a:effectLst/>
                      <a:ea typeface="Calibri"/>
                      <a:cs typeface="Times New Roman"/>
                    </a:endParaRPr>
                  </a:p>
                </p:txBody>
              </p:sp>
              <p:sp>
                <p:nvSpPr>
                  <p:cNvPr id="40" name="Text Box 182"/>
                  <p:cNvSpPr txBox="1"/>
                  <p:nvPr/>
                </p:nvSpPr>
                <p:spPr>
                  <a:xfrm>
                    <a:off x="5381625" y="2571750"/>
                    <a:ext cx="447675" cy="33337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30</a:t>
                    </a:r>
                    <a:r>
                      <a:rPr lang="en-US" sz="1100" b="1">
                        <a:effectLst/>
                        <a:ea typeface="Calibri"/>
                        <a:cs typeface="Calibri"/>
                      </a:rPr>
                      <a:t>°</a:t>
                    </a:r>
                    <a:endParaRPr lang="en-US" sz="1100">
                      <a:effectLst/>
                      <a:ea typeface="Calibri"/>
                      <a:cs typeface="Times New Roman"/>
                    </a:endParaRPr>
                  </a:p>
                </p:txBody>
              </p:sp>
            </p:grpSp>
            <p:cxnSp>
              <p:nvCxnSpPr>
                <p:cNvPr id="36" name="Straight Connector 35"/>
                <p:cNvCxnSpPr/>
                <p:nvPr/>
              </p:nvCxnSpPr>
              <p:spPr>
                <a:xfrm>
                  <a:off x="485775" y="3067050"/>
                  <a:ext cx="5486400" cy="0"/>
                </a:xfrm>
                <a:prstGeom prst="line">
                  <a:avLst/>
                </a:prstGeom>
                <a:ln w="19050" cap="sq">
                  <a:solidFill>
                    <a:schemeClr val="tx1"/>
                  </a:solidFill>
                  <a:prstDash val="sysDash"/>
                  <a:round/>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37" name="Text Box 186"/>
                <p:cNvSpPr txBox="1"/>
                <p:nvPr/>
              </p:nvSpPr>
              <p:spPr>
                <a:xfrm>
                  <a:off x="2762250" y="2924175"/>
                  <a:ext cx="247650" cy="304800"/>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y</a:t>
                  </a:r>
                  <a:endParaRPr lang="en-US" sz="1100">
                    <a:effectLst/>
                    <a:ea typeface="Calibri"/>
                    <a:cs typeface="Times New Roman"/>
                  </a:endParaRPr>
                </a:p>
              </p:txBody>
            </p:sp>
          </p:grpSp>
          <p:sp>
            <p:nvSpPr>
              <p:cNvPr id="32" name="Rectangle 31"/>
              <p:cNvSpPr/>
              <p:nvPr/>
            </p:nvSpPr>
            <p:spPr>
              <a:xfrm>
                <a:off x="485775" y="2600325"/>
                <a:ext cx="183515" cy="183515"/>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grpSp>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381000" y="1295400"/>
            <a:ext cx="8382000" cy="4343400"/>
          </a:xfrm>
        </p:spPr>
        <p:txBody>
          <a:bodyPr/>
          <a:lstStyle/>
          <a:p>
            <a:pPr algn="l"/>
            <a:r>
              <a:rPr lang="en-US" sz="2400" dirty="0" smtClean="0">
                <a:solidFill>
                  <a:schemeClr val="tx1"/>
                </a:solidFill>
              </a:rPr>
              <a:t>				</a:t>
            </a:r>
            <a:endParaRPr lang="en-US" sz="2400"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mc:AlternateContent xmlns:mc="http://schemas.openxmlformats.org/markup-compatibility/2006" xmlns:a14="http://schemas.microsoft.com/office/drawing/2010/main">
        <mc:Choice Requires="a14">
          <p:sp>
            <p:nvSpPr>
              <p:cNvPr id="27" name="Subtitle 2"/>
              <p:cNvSpPr txBox="1">
                <a:spLocks/>
              </p:cNvSpPr>
              <p:nvPr/>
            </p:nvSpPr>
            <p:spPr bwMode="auto">
              <a:xfrm>
                <a:off x="381000" y="1295400"/>
                <a:ext cx="8153400" cy="4191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ctr" rtl="0" fontAlgn="base">
                  <a:spcBef>
                    <a:spcPct val="20000"/>
                  </a:spcBef>
                  <a:spcAft>
                    <a:spcPct val="0"/>
                  </a:spcAft>
                  <a:buFont typeface="Arial" charset="0"/>
                  <a:buNone/>
                  <a:defRPr sz="3200" kern="1200">
                    <a:solidFill>
                      <a:schemeClr val="tx1">
                        <a:tint val="75000"/>
                      </a:schemeClr>
                    </a:solidFill>
                    <a:latin typeface="+mn-lt"/>
                    <a:ea typeface="+mn-ea"/>
                    <a:cs typeface="+mn-cs"/>
                  </a:defRPr>
                </a:lvl1pPr>
                <a:lvl2pPr marL="457200" indent="0" algn="ctr" rtl="0" fontAlgn="base">
                  <a:spcBef>
                    <a:spcPct val="20000"/>
                  </a:spcBef>
                  <a:spcAft>
                    <a:spcPct val="0"/>
                  </a:spcAft>
                  <a:buFont typeface="Arial" charset="0"/>
                  <a:buNone/>
                  <a:defRPr sz="2800" kern="1200">
                    <a:solidFill>
                      <a:schemeClr val="tx1">
                        <a:tint val="75000"/>
                      </a:schemeClr>
                    </a:solidFill>
                    <a:latin typeface="+mn-lt"/>
                    <a:ea typeface="+mn-ea"/>
                    <a:cs typeface="+mn-cs"/>
                  </a:defRPr>
                </a:lvl2pPr>
                <a:lvl3pPr marL="914400" indent="0" algn="ctr" rtl="0" fontAlgn="base">
                  <a:spcBef>
                    <a:spcPct val="20000"/>
                  </a:spcBef>
                  <a:spcAft>
                    <a:spcPct val="0"/>
                  </a:spcAft>
                  <a:buFont typeface="Arial" charset="0"/>
                  <a:buNone/>
                  <a:defRPr sz="2400" kern="1200">
                    <a:solidFill>
                      <a:schemeClr val="tx1">
                        <a:tint val="75000"/>
                      </a:schemeClr>
                    </a:solidFill>
                    <a:latin typeface="+mn-lt"/>
                    <a:ea typeface="+mn-ea"/>
                    <a:cs typeface="+mn-cs"/>
                  </a:defRPr>
                </a:lvl3pPr>
                <a:lvl4pPr marL="1371600" indent="0" algn="ctr" rtl="0" fontAlgn="base">
                  <a:spcBef>
                    <a:spcPct val="20000"/>
                  </a:spcBef>
                  <a:spcAft>
                    <a:spcPct val="0"/>
                  </a:spcAft>
                  <a:buFont typeface="Arial" charset="0"/>
                  <a:buNone/>
                  <a:defRPr sz="2000" kern="1200">
                    <a:solidFill>
                      <a:schemeClr val="tx1">
                        <a:tint val="75000"/>
                      </a:schemeClr>
                    </a:solidFill>
                    <a:latin typeface="+mn-lt"/>
                    <a:ea typeface="+mn-ea"/>
                    <a:cs typeface="+mn-cs"/>
                  </a:defRPr>
                </a:lvl4pPr>
                <a:lvl5pPr marL="1828800" indent="0" algn="ctr" rtl="0" fontAlgn="base">
                  <a:spcBef>
                    <a:spcPct val="20000"/>
                  </a:spcBef>
                  <a:spcAft>
                    <a:spcPct val="0"/>
                  </a:spcAft>
                  <a:buFont typeface="Arial"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n-US" sz="2400" dirty="0" smtClean="0">
                    <a:solidFill>
                      <a:schemeClr val="tx1"/>
                    </a:solidFill>
                  </a:rPr>
                  <a:t>Landing in a hot air balloon, you notice the landing spot and your car. From 100 ft. in the air, you have to look down at a 30° angle to your car and an additional 21° to the landing spot. How far will you have to walk to your car after landing?</a:t>
                </a:r>
              </a:p>
              <a:p>
                <a:pPr algn="r"/>
                <a14:m>
                  <m:oMath xmlns:m="http://schemas.openxmlformats.org/officeDocument/2006/math">
                    <m:func>
                      <m:funcPr>
                        <m:ctrlPr>
                          <a:rPr lang="en-US" sz="2000" i="1">
                            <a:solidFill>
                              <a:schemeClr val="tx1"/>
                            </a:solidFill>
                            <a:latin typeface="Cambria Math"/>
                          </a:rPr>
                        </m:ctrlPr>
                      </m:funcPr>
                      <m:fName>
                        <m:r>
                          <m:rPr>
                            <m:sty m:val="p"/>
                          </m:rPr>
                          <a:rPr lang="en-US" sz="2000">
                            <a:solidFill>
                              <a:schemeClr val="tx1"/>
                            </a:solidFill>
                            <a:latin typeface="Cambria Math"/>
                          </a:rPr>
                          <m:t>tan</m:t>
                        </m:r>
                      </m:fName>
                      <m:e>
                        <m:r>
                          <a:rPr lang="en-US" sz="2000" i="1">
                            <a:solidFill>
                              <a:schemeClr val="tx1"/>
                            </a:solidFill>
                            <a:latin typeface="Cambria Math"/>
                          </a:rPr>
                          <m:t>30</m:t>
                        </m:r>
                      </m:e>
                    </m:func>
                    <m:r>
                      <a:rPr lang="en-US" sz="2000" i="1">
                        <a:solidFill>
                          <a:schemeClr val="tx1"/>
                        </a:solidFill>
                        <a:latin typeface="Cambria Math"/>
                      </a:rPr>
                      <m:t>=</m:t>
                    </m:r>
                    <m:f>
                      <m:fPr>
                        <m:ctrlPr>
                          <a:rPr lang="en-US" sz="2000" i="1">
                            <a:solidFill>
                              <a:schemeClr val="tx1"/>
                            </a:solidFill>
                            <a:latin typeface="Cambria Math"/>
                          </a:rPr>
                        </m:ctrlPr>
                      </m:fPr>
                      <m:num>
                        <m:r>
                          <a:rPr lang="en-US" sz="2000" i="1">
                            <a:solidFill>
                              <a:schemeClr val="tx1"/>
                            </a:solidFill>
                            <a:latin typeface="Cambria Math"/>
                          </a:rPr>
                          <m:t>100</m:t>
                        </m:r>
                      </m:num>
                      <m:den>
                        <m:r>
                          <a:rPr lang="en-US" sz="2000" i="1">
                            <a:solidFill>
                              <a:schemeClr val="tx1"/>
                            </a:solidFill>
                            <a:latin typeface="Cambria Math"/>
                          </a:rPr>
                          <m:t>𝑦</m:t>
                        </m:r>
                      </m:den>
                    </m:f>
                  </m:oMath>
                </a14:m>
                <a:r>
                  <a:rPr lang="en-US" sz="2000" dirty="0">
                    <a:solidFill>
                      <a:schemeClr val="tx1"/>
                    </a:solidFill>
                  </a:rPr>
                  <a:t>	</a:t>
                </a:r>
                <a14:m>
                  <m:oMath xmlns:m="http://schemas.openxmlformats.org/officeDocument/2006/math">
                    <m:func>
                      <m:funcPr>
                        <m:ctrlPr>
                          <a:rPr lang="en-US" sz="2000" i="1">
                            <a:solidFill>
                              <a:schemeClr val="tx1"/>
                            </a:solidFill>
                            <a:latin typeface="Cambria Math"/>
                          </a:rPr>
                        </m:ctrlPr>
                      </m:funcPr>
                      <m:fName>
                        <m:r>
                          <m:rPr>
                            <m:sty m:val="p"/>
                          </m:rPr>
                          <a:rPr lang="en-US" sz="2000">
                            <a:solidFill>
                              <a:schemeClr val="tx1"/>
                            </a:solidFill>
                            <a:latin typeface="Cambria Math"/>
                          </a:rPr>
                          <m:t>tan</m:t>
                        </m:r>
                      </m:fName>
                      <m:e>
                        <m:r>
                          <a:rPr lang="en-US" sz="2000" i="1">
                            <a:solidFill>
                              <a:schemeClr val="tx1"/>
                            </a:solidFill>
                            <a:latin typeface="Cambria Math"/>
                          </a:rPr>
                          <m:t>51</m:t>
                        </m:r>
                      </m:e>
                    </m:func>
                    <m:r>
                      <a:rPr lang="en-US" sz="2000" i="1">
                        <a:solidFill>
                          <a:schemeClr val="tx1"/>
                        </a:solidFill>
                        <a:latin typeface="Cambria Math"/>
                      </a:rPr>
                      <m:t>= </m:t>
                    </m:r>
                    <m:f>
                      <m:fPr>
                        <m:ctrlPr>
                          <a:rPr lang="en-US" sz="2000" i="1">
                            <a:solidFill>
                              <a:schemeClr val="tx1"/>
                            </a:solidFill>
                            <a:latin typeface="Cambria Math"/>
                          </a:rPr>
                        </m:ctrlPr>
                      </m:fPr>
                      <m:num>
                        <m:r>
                          <a:rPr lang="en-US" sz="2000" i="1">
                            <a:solidFill>
                              <a:schemeClr val="tx1"/>
                            </a:solidFill>
                            <a:latin typeface="Cambria Math"/>
                          </a:rPr>
                          <m:t>100</m:t>
                        </m:r>
                      </m:num>
                      <m:den>
                        <m:r>
                          <a:rPr lang="en-US" sz="2000" i="1">
                            <a:solidFill>
                              <a:schemeClr val="tx1"/>
                            </a:solidFill>
                            <a:latin typeface="Cambria Math"/>
                          </a:rPr>
                          <m:t>𝑥</m:t>
                        </m:r>
                      </m:den>
                    </m:f>
                  </m:oMath>
                </a14:m>
                <a:endParaRPr lang="en-US" sz="2000" dirty="0">
                  <a:solidFill>
                    <a:schemeClr val="tx1"/>
                  </a:solidFill>
                </a:endParaRPr>
              </a:p>
              <a:p>
                <a:pPr algn="r"/>
                <a14:m>
                  <m:oMath xmlns:m="http://schemas.openxmlformats.org/officeDocument/2006/math">
                    <m:r>
                      <a:rPr lang="en-US" sz="2000" i="1">
                        <a:solidFill>
                          <a:schemeClr val="tx1"/>
                        </a:solidFill>
                        <a:latin typeface="Cambria Math"/>
                      </a:rPr>
                      <m:t>𝑦</m:t>
                    </m:r>
                    <m:r>
                      <a:rPr lang="en-US" sz="2000" i="1">
                        <a:solidFill>
                          <a:schemeClr val="tx1"/>
                        </a:solidFill>
                        <a:latin typeface="Cambria Math"/>
                      </a:rPr>
                      <m:t>=</m:t>
                    </m:r>
                    <m:f>
                      <m:fPr>
                        <m:ctrlPr>
                          <a:rPr lang="en-US" sz="2000" i="1">
                            <a:solidFill>
                              <a:schemeClr val="tx1"/>
                            </a:solidFill>
                            <a:latin typeface="Cambria Math"/>
                          </a:rPr>
                        </m:ctrlPr>
                      </m:fPr>
                      <m:num>
                        <m:r>
                          <a:rPr lang="en-US" sz="2000" i="1">
                            <a:solidFill>
                              <a:schemeClr val="tx1"/>
                            </a:solidFill>
                            <a:latin typeface="Cambria Math"/>
                          </a:rPr>
                          <m:t>100</m:t>
                        </m:r>
                      </m:num>
                      <m:den>
                        <m:func>
                          <m:funcPr>
                            <m:ctrlPr>
                              <a:rPr lang="en-US" sz="2000" i="1">
                                <a:solidFill>
                                  <a:schemeClr val="tx1"/>
                                </a:solidFill>
                                <a:latin typeface="Cambria Math"/>
                              </a:rPr>
                            </m:ctrlPr>
                          </m:funcPr>
                          <m:fName>
                            <m:r>
                              <m:rPr>
                                <m:sty m:val="p"/>
                              </m:rPr>
                              <a:rPr lang="en-US" sz="2000">
                                <a:solidFill>
                                  <a:schemeClr val="tx1"/>
                                </a:solidFill>
                                <a:latin typeface="Cambria Math"/>
                              </a:rPr>
                              <m:t>tan</m:t>
                            </m:r>
                          </m:fName>
                          <m:e>
                            <m:r>
                              <a:rPr lang="en-US" sz="2000" i="1">
                                <a:solidFill>
                                  <a:schemeClr val="tx1"/>
                                </a:solidFill>
                                <a:latin typeface="Cambria Math"/>
                              </a:rPr>
                              <m:t>30</m:t>
                            </m:r>
                          </m:e>
                        </m:func>
                      </m:den>
                    </m:f>
                  </m:oMath>
                </a14:m>
                <a:r>
                  <a:rPr lang="en-US" sz="2000" dirty="0">
                    <a:solidFill>
                      <a:schemeClr val="tx1"/>
                    </a:solidFill>
                  </a:rPr>
                  <a:t>	</a:t>
                </a:r>
                <a14:m>
                  <m:oMath xmlns:m="http://schemas.openxmlformats.org/officeDocument/2006/math">
                    <m:r>
                      <a:rPr lang="en-US" sz="2000" i="1">
                        <a:solidFill>
                          <a:schemeClr val="tx1"/>
                        </a:solidFill>
                        <a:latin typeface="Cambria Math"/>
                      </a:rPr>
                      <m:t>𝑥</m:t>
                    </m:r>
                    <m:r>
                      <a:rPr lang="en-US" sz="2000" i="1">
                        <a:solidFill>
                          <a:schemeClr val="tx1"/>
                        </a:solidFill>
                        <a:latin typeface="Cambria Math"/>
                      </a:rPr>
                      <m:t>=</m:t>
                    </m:r>
                    <m:f>
                      <m:fPr>
                        <m:ctrlPr>
                          <a:rPr lang="en-US" sz="2000" i="1">
                            <a:solidFill>
                              <a:schemeClr val="tx1"/>
                            </a:solidFill>
                            <a:latin typeface="Cambria Math"/>
                          </a:rPr>
                        </m:ctrlPr>
                      </m:fPr>
                      <m:num>
                        <m:r>
                          <a:rPr lang="en-US" sz="2000" i="1">
                            <a:solidFill>
                              <a:schemeClr val="tx1"/>
                            </a:solidFill>
                            <a:latin typeface="Cambria Math"/>
                          </a:rPr>
                          <m:t>100</m:t>
                        </m:r>
                      </m:num>
                      <m:den>
                        <m:func>
                          <m:funcPr>
                            <m:ctrlPr>
                              <a:rPr lang="en-US" sz="2000" i="1">
                                <a:solidFill>
                                  <a:schemeClr val="tx1"/>
                                </a:solidFill>
                                <a:latin typeface="Cambria Math"/>
                              </a:rPr>
                            </m:ctrlPr>
                          </m:funcPr>
                          <m:fName>
                            <m:r>
                              <m:rPr>
                                <m:sty m:val="p"/>
                              </m:rPr>
                              <a:rPr lang="en-US" sz="2000">
                                <a:solidFill>
                                  <a:schemeClr val="tx1"/>
                                </a:solidFill>
                                <a:latin typeface="Cambria Math"/>
                              </a:rPr>
                              <m:t>tan</m:t>
                            </m:r>
                          </m:fName>
                          <m:e>
                            <m:r>
                              <a:rPr lang="en-US" sz="2000" i="1">
                                <a:solidFill>
                                  <a:schemeClr val="tx1"/>
                                </a:solidFill>
                                <a:latin typeface="Cambria Math"/>
                              </a:rPr>
                              <m:t>51</m:t>
                            </m:r>
                          </m:e>
                        </m:func>
                      </m:den>
                    </m:f>
                  </m:oMath>
                </a14:m>
                <a:endParaRPr lang="en-US" sz="2000" dirty="0">
                  <a:solidFill>
                    <a:schemeClr val="tx1"/>
                  </a:solidFill>
                </a:endParaRPr>
              </a:p>
              <a:p>
                <a:pPr algn="r"/>
                <a14:m>
                  <m:oMath xmlns:m="http://schemas.openxmlformats.org/officeDocument/2006/math">
                    <m:r>
                      <a:rPr lang="en-US" sz="2000" i="1">
                        <a:solidFill>
                          <a:schemeClr val="tx1"/>
                        </a:solidFill>
                        <a:latin typeface="Cambria Math"/>
                      </a:rPr>
                      <m:t>𝑦</m:t>
                    </m:r>
                    <m:acc>
                      <m:accPr>
                        <m:chr m:val="̇"/>
                        <m:ctrlPr>
                          <a:rPr lang="en-US" sz="2000" i="1">
                            <a:solidFill>
                              <a:schemeClr val="tx1"/>
                            </a:solidFill>
                            <a:latin typeface="Cambria Math"/>
                          </a:rPr>
                        </m:ctrlPr>
                      </m:accPr>
                      <m:e>
                        <m:r>
                          <a:rPr lang="en-US" sz="2000" i="1">
                            <a:solidFill>
                              <a:schemeClr val="tx1"/>
                            </a:solidFill>
                            <a:latin typeface="Cambria Math"/>
                          </a:rPr>
                          <m:t>=</m:t>
                        </m:r>
                      </m:e>
                    </m:acc>
                    <m:r>
                      <a:rPr lang="en-US" sz="2000" i="1">
                        <a:solidFill>
                          <a:schemeClr val="tx1"/>
                        </a:solidFill>
                        <a:latin typeface="Cambria Math"/>
                      </a:rPr>
                      <m:t>173</m:t>
                    </m:r>
                  </m:oMath>
                </a14:m>
                <a:r>
                  <a:rPr lang="en-US" sz="2000" dirty="0">
                    <a:solidFill>
                      <a:schemeClr val="tx1"/>
                    </a:solidFill>
                  </a:rPr>
                  <a:t>		</a:t>
                </a:r>
                <a14:m>
                  <m:oMath xmlns:m="http://schemas.openxmlformats.org/officeDocument/2006/math">
                    <m:r>
                      <a:rPr lang="en-US" sz="2000" i="1">
                        <a:solidFill>
                          <a:schemeClr val="tx1"/>
                        </a:solidFill>
                        <a:latin typeface="Cambria Math"/>
                      </a:rPr>
                      <m:t>𝑥</m:t>
                    </m:r>
                    <m:acc>
                      <m:accPr>
                        <m:chr m:val="̇"/>
                        <m:ctrlPr>
                          <a:rPr lang="en-US" sz="2000" i="1">
                            <a:solidFill>
                              <a:schemeClr val="tx1"/>
                            </a:solidFill>
                            <a:latin typeface="Cambria Math"/>
                          </a:rPr>
                        </m:ctrlPr>
                      </m:accPr>
                      <m:e>
                        <m:r>
                          <a:rPr lang="en-US" sz="2000" i="1">
                            <a:solidFill>
                              <a:schemeClr val="tx1"/>
                            </a:solidFill>
                            <a:latin typeface="Cambria Math"/>
                          </a:rPr>
                          <m:t>=</m:t>
                        </m:r>
                      </m:e>
                    </m:acc>
                    <m:r>
                      <a:rPr lang="en-US" sz="2000" i="1">
                        <a:solidFill>
                          <a:schemeClr val="tx1"/>
                        </a:solidFill>
                        <a:latin typeface="Cambria Math"/>
                      </a:rPr>
                      <m:t>81</m:t>
                    </m:r>
                  </m:oMath>
                </a14:m>
                <a:endParaRPr lang="en-US" sz="2000" dirty="0">
                  <a:solidFill>
                    <a:schemeClr val="tx1"/>
                  </a:solidFill>
                </a:endParaRPr>
              </a:p>
              <a:p>
                <a:pPr algn="r"/>
                <a:endParaRPr lang="en-US" sz="2000" dirty="0">
                  <a:solidFill>
                    <a:schemeClr val="tx1"/>
                  </a:solidFill>
                </a:endParaRPr>
              </a:p>
              <a:p>
                <a:pPr algn="r"/>
                <a:r>
                  <a:rPr lang="en-US" sz="2000" dirty="0">
                    <a:solidFill>
                      <a:schemeClr val="tx1"/>
                    </a:solidFill>
                  </a:rPr>
                  <a:t>Walking distance 92 feet</a:t>
                </a:r>
              </a:p>
              <a:p>
                <a:pPr algn="r"/>
                <a:r>
                  <a:rPr lang="en-US" sz="2000" dirty="0">
                    <a:solidFill>
                      <a:schemeClr val="tx1"/>
                    </a:solidFill>
                  </a:rPr>
                  <a:t>	</a:t>
                </a:r>
              </a:p>
              <a:p>
                <a:pPr algn="r"/>
                <a:r>
                  <a:rPr lang="en-US" sz="2000" dirty="0" smtClean="0">
                    <a:solidFill>
                      <a:schemeClr val="tx1"/>
                    </a:solidFill>
                  </a:rPr>
                  <a:t>		</a:t>
                </a:r>
              </a:p>
              <a:p>
                <a:pPr algn="r"/>
                <a:endParaRPr lang="en-US" sz="2000" dirty="0" smtClean="0">
                  <a:solidFill>
                    <a:schemeClr val="tx1"/>
                  </a:solidFill>
                </a:endParaRPr>
              </a:p>
            </p:txBody>
          </p:sp>
        </mc:Choice>
        <mc:Fallback xmlns="">
          <p:sp>
            <p:nvSpPr>
              <p:cNvPr id="27" name="Subtitle 2"/>
              <p:cNvSpPr txBox="1">
                <a:spLocks noRot="1" noChangeAspect="1" noMove="1" noResize="1" noEditPoints="1" noAdjustHandles="1" noChangeArrowheads="1" noChangeShapeType="1" noTextEdit="1"/>
              </p:cNvSpPr>
              <p:nvPr/>
            </p:nvSpPr>
            <p:spPr bwMode="auto">
              <a:xfrm>
                <a:off x="381000" y="1295400"/>
                <a:ext cx="8153400" cy="4191000"/>
              </a:xfrm>
              <a:prstGeom prst="rect">
                <a:avLst/>
              </a:prstGeom>
              <a:blipFill rotWithShape="1">
                <a:blip r:embed="rId4"/>
                <a:stretch>
                  <a:fillRect l="-1197" t="-1019" r="-1197"/>
                </a:stretch>
              </a:blipFill>
              <a:ln w="9525">
                <a:noFill/>
                <a:miter lim="800000"/>
                <a:headEnd/>
                <a:tailEnd/>
              </a:ln>
            </p:spPr>
            <p:txBody>
              <a:bodyPr/>
              <a:lstStyle/>
              <a:p>
                <a:r>
                  <a:rPr lang="en-US">
                    <a:noFill/>
                  </a:rPr>
                  <a:t> </a:t>
                </a:r>
              </a:p>
            </p:txBody>
          </p:sp>
        </mc:Fallback>
      </mc:AlternateContent>
    </p:spTree>
    <p:extLst>
      <p:ext uri="{BB962C8B-B14F-4D97-AF65-F5344CB8AC3E}">
        <p14:creationId xmlns:p14="http://schemas.microsoft.com/office/powerpoint/2010/main" val="2136945814"/>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1000" y="1050925"/>
            <a:ext cx="3047999" cy="4278617"/>
          </a:xfrm>
          <a:prstGeom prst="rect">
            <a:avLst/>
          </a:prstGeom>
          <a:scene3d>
            <a:camera prst="orthographicFront"/>
            <a:lightRig rig="threePt" dir="t"/>
          </a:scene3d>
          <a:sp3d>
            <a:bevelT w="165100" prst="coolSlant"/>
          </a:sp3d>
        </p:spPr>
      </p:pic>
      <p:sp>
        <p:nvSpPr>
          <p:cNvPr id="3" name="Subtitle 2"/>
          <p:cNvSpPr>
            <a:spLocks noGrp="1"/>
          </p:cNvSpPr>
          <p:nvPr>
            <p:ph type="subTitle" idx="1"/>
          </p:nvPr>
        </p:nvSpPr>
        <p:spPr>
          <a:xfrm>
            <a:off x="3505201" y="1371600"/>
            <a:ext cx="5486399" cy="4648200"/>
          </a:xfrm>
        </p:spPr>
        <p:txBody>
          <a:bodyPr/>
          <a:lstStyle/>
          <a:p>
            <a:pPr algn="l"/>
            <a:r>
              <a:rPr lang="en-US" sz="2400" dirty="0" smtClean="0">
                <a:solidFill>
                  <a:schemeClr val="tx1"/>
                </a:solidFill>
              </a:rPr>
              <a:t>If four circles are placed around a central circle with diameter of 6 cm, as pictured below, what is the radius length of each of the outer circles? </a:t>
            </a:r>
            <a:endParaRPr lang="en-US"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1905000" y="304801"/>
            <a:ext cx="5334000" cy="990599"/>
          </a:xfrm>
          <a:solidFill>
            <a:schemeClr val="bg2">
              <a:lumMod val="75000"/>
            </a:schemeClr>
          </a:solidFill>
          <a:scene3d>
            <a:camera prst="orthographicFront"/>
            <a:lightRig rig="threePt" dir="t"/>
          </a:scene3d>
          <a:sp3d prstMaterial="metal">
            <a:bevelT w="165100" prst="coolSlant"/>
          </a:sp3d>
        </p:spPr>
        <p:txBody>
          <a:bodyPr>
            <a:sp3d extrusionH="57150">
              <a:bevelT w="38100" h="38100" prst="relaxedInset"/>
            </a:sp3d>
          </a:bodyPr>
          <a:lstStyle/>
          <a:p>
            <a:r>
              <a:rPr lang="en-US" dirty="0" smtClean="0"/>
              <a:t>Activate your Brain </a:t>
            </a:r>
            <a:endParaRPr lang="en-US" dirty="0"/>
          </a:p>
        </p:txBody>
      </p:sp>
      <p:sp>
        <p:nvSpPr>
          <p:cNvPr id="25" name="TextBox 24"/>
          <p:cNvSpPr txBox="1"/>
          <p:nvPr/>
        </p:nvSpPr>
        <p:spPr>
          <a:xfrm>
            <a:off x="228600" y="5712023"/>
            <a:ext cx="5035225"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G.SRT Seven Circle III</a:t>
            </a:r>
            <a:endParaRPr lang="en-US" sz="1400" dirty="0"/>
          </a:p>
        </p:txBody>
      </p:sp>
      <p:grpSp>
        <p:nvGrpSpPr>
          <p:cNvPr id="10" name="Group 9"/>
          <p:cNvGrpSpPr/>
          <p:nvPr/>
        </p:nvGrpSpPr>
        <p:grpSpPr>
          <a:xfrm>
            <a:off x="5029200" y="2590800"/>
            <a:ext cx="3733800" cy="3886200"/>
            <a:chOff x="5181600" y="2514600"/>
            <a:chExt cx="3733800" cy="4191000"/>
          </a:xfrm>
        </p:grpSpPr>
        <p:grpSp>
          <p:nvGrpSpPr>
            <p:cNvPr id="8" name="Group 7"/>
            <p:cNvGrpSpPr/>
            <p:nvPr/>
          </p:nvGrpSpPr>
          <p:grpSpPr>
            <a:xfrm>
              <a:off x="5181600" y="2514600"/>
              <a:ext cx="3733800" cy="4191000"/>
              <a:chOff x="5608320" y="2841427"/>
              <a:chExt cx="3154680" cy="3102173"/>
            </a:xfrm>
          </p:grpSpPr>
          <p:grpSp>
            <p:nvGrpSpPr>
              <p:cNvPr id="27" name="Group 26"/>
              <p:cNvGrpSpPr/>
              <p:nvPr/>
            </p:nvGrpSpPr>
            <p:grpSpPr>
              <a:xfrm>
                <a:off x="5608320" y="2841427"/>
                <a:ext cx="3154680" cy="3102173"/>
                <a:chOff x="0" y="0"/>
                <a:chExt cx="2720340" cy="2735580"/>
              </a:xfrm>
            </p:grpSpPr>
            <p:sp>
              <p:nvSpPr>
                <p:cNvPr id="28" name="Oval 27"/>
                <p:cNvSpPr/>
                <p:nvPr/>
              </p:nvSpPr>
              <p:spPr>
                <a:xfrm>
                  <a:off x="800100" y="0"/>
                  <a:ext cx="1120140" cy="112014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29" name="Oval 28"/>
                <p:cNvSpPr/>
                <p:nvPr/>
              </p:nvSpPr>
              <p:spPr>
                <a:xfrm>
                  <a:off x="800100" y="1615440"/>
                  <a:ext cx="1120140" cy="112014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0" name="Oval 29"/>
                <p:cNvSpPr/>
                <p:nvPr/>
              </p:nvSpPr>
              <p:spPr>
                <a:xfrm>
                  <a:off x="1600200" y="807720"/>
                  <a:ext cx="1120140" cy="112014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1" name="Oval 30"/>
                <p:cNvSpPr/>
                <p:nvPr/>
              </p:nvSpPr>
              <p:spPr>
                <a:xfrm>
                  <a:off x="0" y="807720"/>
                  <a:ext cx="1120140" cy="112014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2" name="Oval 31"/>
                <p:cNvSpPr>
                  <a:spLocks noChangeAspect="1"/>
                </p:cNvSpPr>
                <p:nvPr/>
              </p:nvSpPr>
              <p:spPr>
                <a:xfrm>
                  <a:off x="1120140" y="1135380"/>
                  <a:ext cx="474980" cy="47498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cxnSp>
            <p:nvCxnSpPr>
              <p:cNvPr id="7" name="Straight Connector 6"/>
              <p:cNvCxnSpPr>
                <a:stCxn id="32" idx="2"/>
                <a:endCxn id="30" idx="2"/>
              </p:cNvCxnSpPr>
              <p:nvPr/>
            </p:nvCxnSpPr>
            <p:spPr>
              <a:xfrm flipV="1">
                <a:off x="6907306" y="4392514"/>
                <a:ext cx="556708" cy="5760"/>
              </a:xfrm>
              <a:prstGeom prst="line">
                <a:avLst/>
              </a:prstGeom>
            </p:spPr>
            <p:style>
              <a:lnRef idx="1">
                <a:schemeClr val="accent1"/>
              </a:lnRef>
              <a:fillRef idx="0">
                <a:schemeClr val="accent1"/>
              </a:fillRef>
              <a:effectRef idx="0">
                <a:schemeClr val="accent1"/>
              </a:effectRef>
              <a:fontRef idx="minor">
                <a:schemeClr val="tx1"/>
              </a:fontRef>
            </p:style>
          </p:cxnSp>
        </p:grpSp>
        <p:sp>
          <p:nvSpPr>
            <p:cNvPr id="9" name="TextBox 8"/>
            <p:cNvSpPr txBox="1"/>
            <p:nvPr/>
          </p:nvSpPr>
          <p:spPr>
            <a:xfrm>
              <a:off x="6705600" y="4583668"/>
              <a:ext cx="685800" cy="307777"/>
            </a:xfrm>
            <a:prstGeom prst="rect">
              <a:avLst/>
            </a:prstGeom>
            <a:noFill/>
          </p:spPr>
          <p:txBody>
            <a:bodyPr wrap="square" rtlCol="0">
              <a:spAutoFit/>
            </a:bodyPr>
            <a:lstStyle/>
            <a:p>
              <a:pPr algn="ctr"/>
              <a:r>
                <a:rPr lang="en-US" sz="1400" dirty="0" smtClean="0"/>
                <a:t>6 cm</a:t>
              </a:r>
              <a:endParaRPr lang="en-US" sz="1400" dirty="0"/>
            </a:p>
          </p:txBody>
        </p:sp>
      </p:grpSp>
    </p:spTree>
    <p:extLst>
      <p:ext uri="{BB962C8B-B14F-4D97-AF65-F5344CB8AC3E}">
        <p14:creationId xmlns:p14="http://schemas.microsoft.com/office/powerpoint/2010/main" val="40011479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1371600"/>
            <a:ext cx="8915400" cy="2362200"/>
          </a:xfrm>
        </p:spPr>
        <p:txBody>
          <a:bodyPr/>
          <a:lstStyle/>
          <a:p>
            <a:pPr lvl="1" algn="l">
              <a:buFont typeface="Arial" pitchFamily="34" charset="0"/>
              <a:buChar char="•"/>
            </a:pPr>
            <a:r>
              <a:rPr lang="en-US" sz="3000" dirty="0">
                <a:solidFill>
                  <a:schemeClr val="tx1"/>
                </a:solidFill>
              </a:rPr>
              <a:t> </a:t>
            </a:r>
            <a:r>
              <a:rPr lang="en-US" sz="3000" dirty="0" smtClean="0">
                <a:solidFill>
                  <a:schemeClr val="tx1"/>
                </a:solidFill>
              </a:rPr>
              <a:t>The big idea of Unit 2</a:t>
            </a:r>
          </a:p>
          <a:p>
            <a:pPr lvl="1" algn="l">
              <a:buFont typeface="Arial" pitchFamily="34" charset="0"/>
              <a:buChar char="•"/>
            </a:pPr>
            <a:r>
              <a:rPr lang="en-US" sz="3000" dirty="0">
                <a:solidFill>
                  <a:schemeClr val="tx1"/>
                </a:solidFill>
              </a:rPr>
              <a:t> </a:t>
            </a:r>
            <a:r>
              <a:rPr lang="en-US" sz="3000" dirty="0" smtClean="0">
                <a:solidFill>
                  <a:schemeClr val="tx1"/>
                </a:solidFill>
              </a:rPr>
              <a:t>Update on the work of the 2013 Resource Revision Team </a:t>
            </a:r>
          </a:p>
          <a:p>
            <a:pPr lvl="1" algn="l">
              <a:buFont typeface="Arial" pitchFamily="34" charset="0"/>
              <a:buChar char="•"/>
            </a:pPr>
            <a:r>
              <a:rPr lang="en-US" sz="3000" dirty="0" smtClean="0">
                <a:solidFill>
                  <a:schemeClr val="tx1"/>
                </a:solidFill>
              </a:rPr>
              <a:t> Incorporating SMPs into right triangle trigonometry</a:t>
            </a:r>
            <a:r>
              <a:rPr lang="en-US" sz="2600" dirty="0" smtClean="0">
                <a:solidFill>
                  <a:schemeClr val="tx1"/>
                </a:solidFill>
              </a:rPr>
              <a:t> </a:t>
            </a:r>
          </a:p>
          <a:p>
            <a:pPr lvl="1" algn="l">
              <a:buFont typeface="Arial" pitchFamily="34" charset="0"/>
              <a:buChar char="•"/>
            </a:pPr>
            <a:r>
              <a:rPr lang="en-US" sz="3000" dirty="0" smtClean="0">
                <a:solidFill>
                  <a:schemeClr val="tx1"/>
                </a:solidFill>
              </a:rPr>
              <a:t> Resources</a:t>
            </a:r>
          </a:p>
          <a:p>
            <a:pPr lvl="1" algn="l"/>
            <a:endParaRPr lang="en-US" sz="2400"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8832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itle 1"/>
          <p:cNvSpPr>
            <a:spLocks noGrp="1"/>
          </p:cNvSpPr>
          <p:nvPr>
            <p:ph type="ctrTitle"/>
          </p:nvPr>
        </p:nvSpPr>
        <p:spPr>
          <a:xfrm>
            <a:off x="2743200" y="228601"/>
            <a:ext cx="3886200" cy="6857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Welcome!</a:t>
            </a:r>
            <a:endParaRPr lang="en-US" dirty="0">
              <a:latin typeface="Arial Narrow" pitchFamily="34" charset="0"/>
            </a:endParaRPr>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10100" y="3124200"/>
            <a:ext cx="4000500" cy="2667000"/>
          </a:xfrm>
          <a:prstGeom prst="rect">
            <a:avLst/>
          </a:prstGeom>
          <a:scene3d>
            <a:camera prst="orthographicFront"/>
            <a:lightRig rig="threePt" dir="t"/>
          </a:scene3d>
          <a:sp3d>
            <a:bevelT w="165100" prst="coolSlant"/>
          </a:sp3d>
        </p:spPr>
      </p:pic>
    </p:spTree>
    <p:extLst>
      <p:ext uri="{BB962C8B-B14F-4D97-AF65-F5344CB8AC3E}">
        <p14:creationId xmlns:p14="http://schemas.microsoft.com/office/powerpoint/2010/main" val="1173047418"/>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09601" y="1371600"/>
            <a:ext cx="8382000" cy="4648200"/>
          </a:xfrm>
        </p:spPr>
        <p:txBody>
          <a:bodyPr/>
          <a:lstStyle/>
          <a:p>
            <a:pPr algn="l"/>
            <a:r>
              <a:rPr lang="en-US" sz="2400" dirty="0" smtClean="0">
                <a:solidFill>
                  <a:schemeClr val="tx1"/>
                </a:solidFill>
              </a:rPr>
              <a:t>If four circles are placed around a central circle with diameter of 6 cm, as pictured below, what is the radius length of each of the outer circles? </a:t>
            </a:r>
            <a:endParaRPr lang="en-US"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1905000" y="304801"/>
            <a:ext cx="5334000" cy="990599"/>
          </a:xfrm>
          <a:solidFill>
            <a:schemeClr val="bg2">
              <a:lumMod val="75000"/>
            </a:schemeClr>
          </a:solidFill>
          <a:scene3d>
            <a:camera prst="orthographicFront"/>
            <a:lightRig rig="threePt" dir="t"/>
          </a:scene3d>
          <a:sp3d prstMaterial="metal">
            <a:bevelT w="165100" prst="coolSlant"/>
          </a:sp3d>
        </p:spPr>
        <p:txBody>
          <a:bodyPr>
            <a:sp3d extrusionH="57150">
              <a:bevelT w="38100" h="38100" prst="relaxedInset"/>
            </a:sp3d>
          </a:bodyPr>
          <a:lstStyle/>
          <a:p>
            <a:r>
              <a:rPr lang="en-US" dirty="0" smtClean="0"/>
              <a:t>Activate your Brain </a:t>
            </a:r>
            <a:endParaRPr lang="en-US" dirty="0"/>
          </a:p>
        </p:txBody>
      </p:sp>
      <p:sp>
        <p:nvSpPr>
          <p:cNvPr id="25" name="TextBox 24"/>
          <p:cNvSpPr txBox="1"/>
          <p:nvPr/>
        </p:nvSpPr>
        <p:spPr>
          <a:xfrm>
            <a:off x="228600" y="5712023"/>
            <a:ext cx="5035225"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G.SRT Seven Circle III</a:t>
            </a:r>
            <a:endParaRPr lang="en-US" sz="1400" dirty="0"/>
          </a:p>
        </p:txBody>
      </p:sp>
      <p:pic>
        <p:nvPicPr>
          <p:cNvPr id="17"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90825" y="2133600"/>
            <a:ext cx="3562350" cy="3533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15001761"/>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09601" y="1371600"/>
            <a:ext cx="8382000" cy="4648200"/>
          </a:xfrm>
        </p:spPr>
        <p:txBody>
          <a:bodyPr/>
          <a:lstStyle/>
          <a:p>
            <a:pPr algn="l"/>
            <a:r>
              <a:rPr lang="en-US" sz="2400" dirty="0" smtClean="0">
                <a:solidFill>
                  <a:schemeClr val="tx1"/>
                </a:solidFill>
              </a:rPr>
              <a:t>If four circles are placed around a central circle with diameter of 6 cm, as pictured below, what is the radius length of each of the outer circles? </a:t>
            </a:r>
            <a:endParaRPr lang="en-US"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1905000" y="304801"/>
            <a:ext cx="5334000" cy="990599"/>
          </a:xfrm>
          <a:solidFill>
            <a:schemeClr val="bg2">
              <a:lumMod val="75000"/>
            </a:schemeClr>
          </a:solidFill>
          <a:scene3d>
            <a:camera prst="orthographicFront"/>
            <a:lightRig rig="threePt" dir="t"/>
          </a:scene3d>
          <a:sp3d prstMaterial="metal">
            <a:bevelT w="165100" prst="coolSlant"/>
          </a:sp3d>
        </p:spPr>
        <p:txBody>
          <a:bodyPr>
            <a:sp3d extrusionH="57150">
              <a:bevelT w="38100" h="38100" prst="relaxedInset"/>
            </a:sp3d>
          </a:bodyPr>
          <a:lstStyle/>
          <a:p>
            <a:r>
              <a:rPr lang="en-US" dirty="0" smtClean="0"/>
              <a:t>Activate your Brain </a:t>
            </a:r>
            <a:endParaRPr lang="en-US" dirty="0"/>
          </a:p>
        </p:txBody>
      </p:sp>
      <p:sp>
        <p:nvSpPr>
          <p:cNvPr id="25" name="TextBox 24"/>
          <p:cNvSpPr txBox="1"/>
          <p:nvPr/>
        </p:nvSpPr>
        <p:spPr>
          <a:xfrm>
            <a:off x="228600" y="5712023"/>
            <a:ext cx="5035225"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G.SRT Seven Circle III</a:t>
            </a:r>
            <a:endParaRPr lang="en-US" sz="1400" dirty="0"/>
          </a:p>
        </p:txBody>
      </p:sp>
      <p:grpSp>
        <p:nvGrpSpPr>
          <p:cNvPr id="8" name="Group 7"/>
          <p:cNvGrpSpPr/>
          <p:nvPr/>
        </p:nvGrpSpPr>
        <p:grpSpPr>
          <a:xfrm>
            <a:off x="2811683" y="2124075"/>
            <a:ext cx="3505200" cy="3514725"/>
            <a:chOff x="0" y="0"/>
            <a:chExt cx="3505200" cy="3514725"/>
          </a:xfrm>
        </p:grpSpPr>
        <p:sp>
          <p:nvSpPr>
            <p:cNvPr id="9" name="Rectangle 8"/>
            <p:cNvSpPr/>
            <p:nvPr/>
          </p:nvSpPr>
          <p:spPr>
            <a:xfrm>
              <a:off x="0" y="0"/>
              <a:ext cx="3505200" cy="351472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10" name="Group 9"/>
            <p:cNvGrpSpPr/>
            <p:nvPr/>
          </p:nvGrpSpPr>
          <p:grpSpPr>
            <a:xfrm>
              <a:off x="85725" y="85725"/>
              <a:ext cx="3363594" cy="3355339"/>
              <a:chOff x="0" y="0"/>
              <a:chExt cx="3363594" cy="3355339"/>
            </a:xfrm>
          </p:grpSpPr>
          <p:grpSp>
            <p:nvGrpSpPr>
              <p:cNvPr id="11" name="Group 10"/>
              <p:cNvGrpSpPr/>
              <p:nvPr/>
            </p:nvGrpSpPr>
            <p:grpSpPr>
              <a:xfrm>
                <a:off x="0" y="0"/>
                <a:ext cx="3363594" cy="3355339"/>
                <a:chOff x="0" y="0"/>
                <a:chExt cx="3364201" cy="3355596"/>
              </a:xfrm>
            </p:grpSpPr>
            <p:sp>
              <p:nvSpPr>
                <p:cNvPr id="13" name="Oval 12"/>
                <p:cNvSpPr/>
                <p:nvPr/>
              </p:nvSpPr>
              <p:spPr>
                <a:xfrm>
                  <a:off x="1401289" y="0"/>
                  <a:ext cx="1962912" cy="196046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4" name="Oval 13"/>
                <p:cNvSpPr/>
                <p:nvPr/>
              </p:nvSpPr>
              <p:spPr>
                <a:xfrm>
                  <a:off x="0" y="1395351"/>
                  <a:ext cx="1962785" cy="1960245"/>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5" name="Oval 14"/>
                <p:cNvSpPr>
                  <a:spLocks noChangeAspect="1"/>
                </p:cNvSpPr>
                <p:nvPr/>
              </p:nvSpPr>
              <p:spPr>
                <a:xfrm>
                  <a:off x="1971304" y="1977242"/>
                  <a:ext cx="831850" cy="831215"/>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16" name="Group 15"/>
                <p:cNvGrpSpPr/>
                <p:nvPr/>
              </p:nvGrpSpPr>
              <p:grpSpPr>
                <a:xfrm>
                  <a:off x="991590" y="979714"/>
                  <a:ext cx="1401288" cy="1413164"/>
                  <a:chOff x="0" y="0"/>
                  <a:chExt cx="1401288" cy="1413164"/>
                </a:xfrm>
              </p:grpSpPr>
              <p:cxnSp>
                <p:nvCxnSpPr>
                  <p:cNvPr id="22" name="Straight Connector 21"/>
                  <p:cNvCxnSpPr/>
                  <p:nvPr/>
                </p:nvCxnSpPr>
                <p:spPr>
                  <a:xfrm flipH="1">
                    <a:off x="0" y="0"/>
                    <a:ext cx="1393668" cy="140890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0" y="1413164"/>
                    <a:ext cx="140128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1401288" y="0"/>
                    <a:ext cx="0" cy="141316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8" name="Text Box 75"/>
                <p:cNvSpPr txBox="1"/>
                <p:nvPr/>
              </p:nvSpPr>
              <p:spPr>
                <a:xfrm>
                  <a:off x="2291938" y="771896"/>
                  <a:ext cx="243205" cy="29654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Q</a:t>
                  </a:r>
                  <a:endParaRPr lang="en-US" sz="1100">
                    <a:effectLst/>
                    <a:ea typeface="Calibri"/>
                    <a:cs typeface="Times New Roman"/>
                  </a:endParaRPr>
                </a:p>
              </p:txBody>
            </p:sp>
            <p:sp>
              <p:nvSpPr>
                <p:cNvPr id="19" name="Text Box 76"/>
                <p:cNvSpPr txBox="1"/>
                <p:nvPr/>
              </p:nvSpPr>
              <p:spPr>
                <a:xfrm>
                  <a:off x="2327564" y="2274125"/>
                  <a:ext cx="243205" cy="29654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O</a:t>
                  </a:r>
                  <a:endParaRPr lang="en-US" sz="1100">
                    <a:effectLst/>
                    <a:ea typeface="Calibri"/>
                    <a:cs typeface="Times New Roman"/>
                  </a:endParaRPr>
                </a:p>
              </p:txBody>
            </p:sp>
            <p:sp>
              <p:nvSpPr>
                <p:cNvPr id="20" name="Text Box 77"/>
                <p:cNvSpPr txBox="1"/>
                <p:nvPr/>
              </p:nvSpPr>
              <p:spPr>
                <a:xfrm>
                  <a:off x="1537855" y="1395351"/>
                  <a:ext cx="243205" cy="29654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R</a:t>
                  </a:r>
                  <a:endParaRPr lang="en-US" sz="1100">
                    <a:effectLst/>
                    <a:ea typeface="Calibri"/>
                    <a:cs typeface="Times New Roman"/>
                  </a:endParaRPr>
                </a:p>
              </p:txBody>
            </p:sp>
            <p:sp>
              <p:nvSpPr>
                <p:cNvPr id="21" name="Text Box 78"/>
                <p:cNvSpPr txBox="1"/>
                <p:nvPr/>
              </p:nvSpPr>
              <p:spPr>
                <a:xfrm>
                  <a:off x="795647" y="2250374"/>
                  <a:ext cx="243444" cy="296883"/>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P</a:t>
                  </a:r>
                  <a:endParaRPr lang="en-US" sz="1100">
                    <a:effectLst/>
                    <a:ea typeface="Calibri"/>
                    <a:cs typeface="Times New Roman"/>
                  </a:endParaRPr>
                </a:p>
              </p:txBody>
            </p:sp>
          </p:grpSp>
          <p:sp>
            <p:nvSpPr>
              <p:cNvPr id="12" name="Rectangle 11"/>
              <p:cNvSpPr>
                <a:spLocks noChangeAspect="1"/>
              </p:cNvSpPr>
              <p:nvPr/>
            </p:nvSpPr>
            <p:spPr>
              <a:xfrm>
                <a:off x="2291937" y="2291937"/>
                <a:ext cx="100584" cy="100584"/>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grpSp>
    </p:spTree>
    <p:extLst>
      <p:ext uri="{BB962C8B-B14F-4D97-AF65-F5344CB8AC3E}">
        <p14:creationId xmlns:p14="http://schemas.microsoft.com/office/powerpoint/2010/main" val="245070532"/>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09601" y="1371600"/>
            <a:ext cx="8382000" cy="4648200"/>
          </a:xfrm>
        </p:spPr>
        <p:txBody>
          <a:bodyPr/>
          <a:lstStyle/>
          <a:p>
            <a:pPr algn="l"/>
            <a:r>
              <a:rPr lang="en-US" sz="2400" dirty="0" smtClean="0">
                <a:solidFill>
                  <a:schemeClr val="tx1"/>
                </a:solidFill>
              </a:rPr>
              <a:t>If four circles are placed around a central circle with diameter of 6 cm, as pictured below, what is the radius length of each of the outer circles? </a:t>
            </a:r>
            <a:endParaRPr lang="en-US"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1905000" y="304801"/>
            <a:ext cx="5334000" cy="990599"/>
          </a:xfrm>
          <a:solidFill>
            <a:schemeClr val="bg2">
              <a:lumMod val="75000"/>
            </a:schemeClr>
          </a:solidFill>
          <a:scene3d>
            <a:camera prst="orthographicFront"/>
            <a:lightRig rig="threePt" dir="t"/>
          </a:scene3d>
          <a:sp3d prstMaterial="metal">
            <a:bevelT w="165100" prst="coolSlant"/>
          </a:sp3d>
        </p:spPr>
        <p:txBody>
          <a:bodyPr>
            <a:sp3d extrusionH="57150">
              <a:bevelT w="38100" h="38100" prst="relaxedInset"/>
            </a:sp3d>
          </a:bodyPr>
          <a:lstStyle/>
          <a:p>
            <a:r>
              <a:rPr lang="en-US" dirty="0" smtClean="0"/>
              <a:t>Activate your Brain </a:t>
            </a:r>
            <a:endParaRPr lang="en-US" dirty="0"/>
          </a:p>
        </p:txBody>
      </p:sp>
      <p:sp>
        <p:nvSpPr>
          <p:cNvPr id="25" name="TextBox 24"/>
          <p:cNvSpPr txBox="1"/>
          <p:nvPr/>
        </p:nvSpPr>
        <p:spPr>
          <a:xfrm>
            <a:off x="228600" y="5712023"/>
            <a:ext cx="5035225"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G.SRT Seven Circle III</a:t>
            </a:r>
            <a:endParaRPr lang="en-US" sz="1400" dirty="0"/>
          </a:p>
        </p:txBody>
      </p:sp>
      <p:grpSp>
        <p:nvGrpSpPr>
          <p:cNvPr id="49" name="Group 48"/>
          <p:cNvGrpSpPr/>
          <p:nvPr/>
        </p:nvGrpSpPr>
        <p:grpSpPr>
          <a:xfrm>
            <a:off x="2814637" y="2133600"/>
            <a:ext cx="3514725" cy="3505200"/>
            <a:chOff x="0" y="0"/>
            <a:chExt cx="3514725" cy="3505200"/>
          </a:xfrm>
        </p:grpSpPr>
        <p:sp>
          <p:nvSpPr>
            <p:cNvPr id="50" name="Rectangle 49"/>
            <p:cNvSpPr/>
            <p:nvPr/>
          </p:nvSpPr>
          <p:spPr>
            <a:xfrm>
              <a:off x="0" y="0"/>
              <a:ext cx="3514725" cy="35052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51" name="Group 50"/>
            <p:cNvGrpSpPr/>
            <p:nvPr/>
          </p:nvGrpSpPr>
          <p:grpSpPr>
            <a:xfrm>
              <a:off x="85725" y="76200"/>
              <a:ext cx="3363594" cy="3355339"/>
              <a:chOff x="0" y="0"/>
              <a:chExt cx="3363594" cy="3355339"/>
            </a:xfrm>
          </p:grpSpPr>
          <p:grpSp>
            <p:nvGrpSpPr>
              <p:cNvPr id="52" name="Group 51"/>
              <p:cNvGrpSpPr/>
              <p:nvPr/>
            </p:nvGrpSpPr>
            <p:grpSpPr>
              <a:xfrm>
                <a:off x="0" y="0"/>
                <a:ext cx="3363594" cy="3355339"/>
                <a:chOff x="0" y="0"/>
                <a:chExt cx="3363594" cy="3355339"/>
              </a:xfrm>
            </p:grpSpPr>
            <p:grpSp>
              <p:nvGrpSpPr>
                <p:cNvPr id="59" name="Group 58"/>
                <p:cNvGrpSpPr/>
                <p:nvPr/>
              </p:nvGrpSpPr>
              <p:grpSpPr>
                <a:xfrm>
                  <a:off x="0" y="0"/>
                  <a:ext cx="3363594" cy="3355339"/>
                  <a:chOff x="0" y="0"/>
                  <a:chExt cx="3364201" cy="3355596"/>
                </a:xfrm>
              </p:grpSpPr>
              <p:sp>
                <p:nvSpPr>
                  <p:cNvPr id="61" name="Oval 60"/>
                  <p:cNvSpPr/>
                  <p:nvPr/>
                </p:nvSpPr>
                <p:spPr>
                  <a:xfrm>
                    <a:off x="1401289" y="0"/>
                    <a:ext cx="1962912" cy="196046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62" name="Oval 61"/>
                  <p:cNvSpPr/>
                  <p:nvPr/>
                </p:nvSpPr>
                <p:spPr>
                  <a:xfrm>
                    <a:off x="0" y="1395351"/>
                    <a:ext cx="1962785" cy="1960245"/>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63" name="Oval 62"/>
                  <p:cNvSpPr>
                    <a:spLocks noChangeAspect="1"/>
                  </p:cNvSpPr>
                  <p:nvPr/>
                </p:nvSpPr>
                <p:spPr>
                  <a:xfrm>
                    <a:off x="1971304" y="1977242"/>
                    <a:ext cx="831850" cy="831215"/>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64" name="Group 63"/>
                  <p:cNvGrpSpPr/>
                  <p:nvPr/>
                </p:nvGrpSpPr>
                <p:grpSpPr>
                  <a:xfrm>
                    <a:off x="991590" y="979714"/>
                    <a:ext cx="1401288" cy="1413164"/>
                    <a:chOff x="0" y="0"/>
                    <a:chExt cx="1401288" cy="1413164"/>
                  </a:xfrm>
                </p:grpSpPr>
                <p:cxnSp>
                  <p:nvCxnSpPr>
                    <p:cNvPr id="69" name="Straight Connector 68"/>
                    <p:cNvCxnSpPr/>
                    <p:nvPr/>
                  </p:nvCxnSpPr>
                  <p:spPr>
                    <a:xfrm flipH="1">
                      <a:off x="0" y="0"/>
                      <a:ext cx="1393668" cy="140890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a:off x="0" y="1413164"/>
                      <a:ext cx="140128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a:off x="1401288" y="0"/>
                      <a:ext cx="0" cy="141316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65" name="Text Box 90"/>
                  <p:cNvSpPr txBox="1"/>
                  <p:nvPr/>
                </p:nvSpPr>
                <p:spPr>
                  <a:xfrm>
                    <a:off x="2291938" y="771896"/>
                    <a:ext cx="243205" cy="29654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Q</a:t>
                    </a:r>
                    <a:endParaRPr lang="en-US" sz="1100">
                      <a:effectLst/>
                      <a:ea typeface="Calibri"/>
                      <a:cs typeface="Times New Roman"/>
                    </a:endParaRPr>
                  </a:p>
                </p:txBody>
              </p:sp>
              <p:sp>
                <p:nvSpPr>
                  <p:cNvPr id="66" name="Text Box 91"/>
                  <p:cNvSpPr txBox="1"/>
                  <p:nvPr/>
                </p:nvSpPr>
                <p:spPr>
                  <a:xfrm>
                    <a:off x="2327564" y="2274125"/>
                    <a:ext cx="243205" cy="29654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O</a:t>
                    </a:r>
                    <a:endParaRPr lang="en-US" sz="1100">
                      <a:effectLst/>
                      <a:ea typeface="Calibri"/>
                      <a:cs typeface="Times New Roman"/>
                    </a:endParaRPr>
                  </a:p>
                </p:txBody>
              </p:sp>
              <p:sp>
                <p:nvSpPr>
                  <p:cNvPr id="67" name="Text Box 92"/>
                  <p:cNvSpPr txBox="1"/>
                  <p:nvPr/>
                </p:nvSpPr>
                <p:spPr>
                  <a:xfrm>
                    <a:off x="1537855" y="1395351"/>
                    <a:ext cx="243205" cy="29654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R</a:t>
                    </a:r>
                    <a:endParaRPr lang="en-US" sz="1100">
                      <a:effectLst/>
                      <a:ea typeface="Calibri"/>
                      <a:cs typeface="Times New Roman"/>
                    </a:endParaRPr>
                  </a:p>
                </p:txBody>
              </p:sp>
              <p:sp>
                <p:nvSpPr>
                  <p:cNvPr id="68" name="Text Box 93"/>
                  <p:cNvSpPr txBox="1"/>
                  <p:nvPr/>
                </p:nvSpPr>
                <p:spPr>
                  <a:xfrm>
                    <a:off x="795647" y="2250374"/>
                    <a:ext cx="243444" cy="296883"/>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P</a:t>
                    </a:r>
                    <a:endParaRPr lang="en-US" sz="1100">
                      <a:effectLst/>
                      <a:ea typeface="Calibri"/>
                      <a:cs typeface="Times New Roman"/>
                    </a:endParaRPr>
                  </a:p>
                </p:txBody>
              </p:sp>
            </p:grpSp>
            <p:sp>
              <p:nvSpPr>
                <p:cNvPr id="60" name="Rectangle 59"/>
                <p:cNvSpPr>
                  <a:spLocks noChangeAspect="1"/>
                </p:cNvSpPr>
                <p:nvPr/>
              </p:nvSpPr>
              <p:spPr>
                <a:xfrm>
                  <a:off x="2291937" y="2291937"/>
                  <a:ext cx="100584" cy="100584"/>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53" name="Text Box 95"/>
              <p:cNvSpPr txBox="1"/>
              <p:nvPr/>
            </p:nvSpPr>
            <p:spPr>
              <a:xfrm>
                <a:off x="2066306" y="2345501"/>
                <a:ext cx="260350" cy="27305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a:effectLst/>
                    <a:ea typeface="Calibri"/>
                    <a:cs typeface="Times New Roman"/>
                  </a:rPr>
                  <a:t>3</a:t>
                </a:r>
              </a:p>
            </p:txBody>
          </p:sp>
          <p:sp>
            <p:nvSpPr>
              <p:cNvPr id="54" name="Text Box 96"/>
              <p:cNvSpPr txBox="1"/>
              <p:nvPr/>
            </p:nvSpPr>
            <p:spPr>
              <a:xfrm>
                <a:off x="2321626" y="1995055"/>
                <a:ext cx="260350" cy="27305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a:effectLst/>
                    <a:ea typeface="Calibri"/>
                    <a:cs typeface="Times New Roman"/>
                  </a:rPr>
                  <a:t>3</a:t>
                </a:r>
              </a:p>
            </p:txBody>
          </p:sp>
          <p:sp>
            <p:nvSpPr>
              <p:cNvPr id="55" name="Text Box 97"/>
              <p:cNvSpPr txBox="1"/>
              <p:nvPr/>
            </p:nvSpPr>
            <p:spPr>
              <a:xfrm>
                <a:off x="2321626" y="1330037"/>
                <a:ext cx="260350" cy="27305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i="1">
                    <a:effectLst/>
                    <a:ea typeface="Calibri"/>
                    <a:cs typeface="Times New Roman"/>
                  </a:rPr>
                  <a:t>t</a:t>
                </a:r>
                <a:endParaRPr lang="en-US" sz="1100">
                  <a:effectLst/>
                  <a:ea typeface="Calibri"/>
                  <a:cs typeface="Times New Roman"/>
                </a:endParaRPr>
              </a:p>
            </p:txBody>
          </p:sp>
          <p:sp>
            <p:nvSpPr>
              <p:cNvPr id="56" name="Text Box 98"/>
              <p:cNvSpPr txBox="1"/>
              <p:nvPr/>
            </p:nvSpPr>
            <p:spPr>
              <a:xfrm>
                <a:off x="1805049" y="1187533"/>
                <a:ext cx="260350" cy="27305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i="1">
                    <a:effectLst/>
                    <a:ea typeface="Calibri"/>
                    <a:cs typeface="Times New Roman"/>
                  </a:rPr>
                  <a:t>t</a:t>
                </a:r>
                <a:endParaRPr lang="en-US" sz="1100">
                  <a:effectLst/>
                  <a:ea typeface="Calibri"/>
                  <a:cs typeface="Times New Roman"/>
                </a:endParaRPr>
              </a:p>
            </p:txBody>
          </p:sp>
          <p:sp>
            <p:nvSpPr>
              <p:cNvPr id="57" name="Text Box 99"/>
              <p:cNvSpPr txBox="1"/>
              <p:nvPr/>
            </p:nvSpPr>
            <p:spPr>
              <a:xfrm>
                <a:off x="1193470" y="1799112"/>
                <a:ext cx="260350" cy="27305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i="1">
                    <a:effectLst/>
                    <a:ea typeface="Calibri"/>
                    <a:cs typeface="Times New Roman"/>
                  </a:rPr>
                  <a:t>t</a:t>
                </a:r>
                <a:endParaRPr lang="en-US" sz="1100">
                  <a:effectLst/>
                  <a:ea typeface="Calibri"/>
                  <a:cs typeface="Times New Roman"/>
                </a:endParaRPr>
              </a:p>
            </p:txBody>
          </p:sp>
          <p:sp>
            <p:nvSpPr>
              <p:cNvPr id="58" name="Text Box 100"/>
              <p:cNvSpPr txBox="1"/>
              <p:nvPr/>
            </p:nvSpPr>
            <p:spPr>
              <a:xfrm>
                <a:off x="1347849" y="2321626"/>
                <a:ext cx="260350" cy="27305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i="1">
                    <a:effectLst/>
                    <a:ea typeface="Calibri"/>
                    <a:cs typeface="Times New Roman"/>
                  </a:rPr>
                  <a:t>t</a:t>
                </a:r>
                <a:endParaRPr lang="en-US" sz="1100">
                  <a:effectLst/>
                  <a:ea typeface="Calibri"/>
                  <a:cs typeface="Times New Roman"/>
                </a:endParaRPr>
              </a:p>
            </p:txBody>
          </p:sp>
        </p:grpSp>
      </p:grpSp>
    </p:spTree>
    <p:extLst>
      <p:ext uri="{BB962C8B-B14F-4D97-AF65-F5344CB8AC3E}">
        <p14:creationId xmlns:p14="http://schemas.microsoft.com/office/powerpoint/2010/main" val="1473218741"/>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09601" y="1371600"/>
            <a:ext cx="8382000" cy="4648200"/>
          </a:xfrm>
        </p:spPr>
        <p:txBody>
          <a:bodyPr/>
          <a:lstStyle/>
          <a:p>
            <a:pPr algn="l"/>
            <a:r>
              <a:rPr lang="en-US" sz="2400" dirty="0" smtClean="0">
                <a:solidFill>
                  <a:schemeClr val="tx1"/>
                </a:solidFill>
              </a:rPr>
              <a:t>If four circles are placed around a central circle with diameter of 6 cm, as pictured below, what is the radius length of each of the outer circles? </a:t>
            </a:r>
            <a:endParaRPr lang="en-US"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1905000" y="304801"/>
            <a:ext cx="5334000" cy="990599"/>
          </a:xfrm>
          <a:solidFill>
            <a:schemeClr val="bg2">
              <a:lumMod val="75000"/>
            </a:schemeClr>
          </a:solidFill>
          <a:scene3d>
            <a:camera prst="orthographicFront"/>
            <a:lightRig rig="threePt" dir="t"/>
          </a:scene3d>
          <a:sp3d prstMaterial="metal">
            <a:bevelT w="165100" prst="coolSlant"/>
          </a:sp3d>
        </p:spPr>
        <p:txBody>
          <a:bodyPr>
            <a:sp3d extrusionH="57150">
              <a:bevelT w="38100" h="38100" prst="relaxedInset"/>
            </a:sp3d>
          </a:bodyPr>
          <a:lstStyle/>
          <a:p>
            <a:r>
              <a:rPr lang="en-US" dirty="0" smtClean="0"/>
              <a:t>Activate your Brain </a:t>
            </a:r>
            <a:endParaRPr lang="en-US" dirty="0"/>
          </a:p>
        </p:txBody>
      </p:sp>
      <p:sp>
        <p:nvSpPr>
          <p:cNvPr id="25" name="TextBox 24"/>
          <p:cNvSpPr txBox="1"/>
          <p:nvPr/>
        </p:nvSpPr>
        <p:spPr>
          <a:xfrm>
            <a:off x="228600" y="5712023"/>
            <a:ext cx="5035225"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G.SRT Seven Circle III</a:t>
            </a:r>
            <a:endParaRPr lang="en-US" sz="1400" dirty="0"/>
          </a:p>
        </p:txBody>
      </p:sp>
      <p:grpSp>
        <p:nvGrpSpPr>
          <p:cNvPr id="29" name="Group 28"/>
          <p:cNvGrpSpPr/>
          <p:nvPr/>
        </p:nvGrpSpPr>
        <p:grpSpPr>
          <a:xfrm>
            <a:off x="2831543" y="2143125"/>
            <a:ext cx="3505200" cy="3495675"/>
            <a:chOff x="0" y="0"/>
            <a:chExt cx="3505200" cy="3495675"/>
          </a:xfrm>
        </p:grpSpPr>
        <p:sp>
          <p:nvSpPr>
            <p:cNvPr id="30" name="Rectangle 29"/>
            <p:cNvSpPr/>
            <p:nvPr/>
          </p:nvSpPr>
          <p:spPr>
            <a:xfrm>
              <a:off x="0" y="0"/>
              <a:ext cx="3505200" cy="34956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31" name="Group 30"/>
            <p:cNvGrpSpPr/>
            <p:nvPr/>
          </p:nvGrpSpPr>
          <p:grpSpPr>
            <a:xfrm>
              <a:off x="76200" y="85725"/>
              <a:ext cx="3363594" cy="3355339"/>
              <a:chOff x="0" y="0"/>
              <a:chExt cx="3363594" cy="3355339"/>
            </a:xfrm>
          </p:grpSpPr>
          <p:grpSp>
            <p:nvGrpSpPr>
              <p:cNvPr id="32" name="Group 31"/>
              <p:cNvGrpSpPr/>
              <p:nvPr/>
            </p:nvGrpSpPr>
            <p:grpSpPr>
              <a:xfrm>
                <a:off x="0" y="0"/>
                <a:ext cx="3363594" cy="3355339"/>
                <a:chOff x="0" y="0"/>
                <a:chExt cx="3363594" cy="3355339"/>
              </a:xfrm>
            </p:grpSpPr>
            <p:grpSp>
              <p:nvGrpSpPr>
                <p:cNvPr id="34" name="Group 33"/>
                <p:cNvGrpSpPr/>
                <p:nvPr/>
              </p:nvGrpSpPr>
              <p:grpSpPr>
                <a:xfrm>
                  <a:off x="0" y="0"/>
                  <a:ext cx="3363594" cy="3355339"/>
                  <a:chOff x="0" y="0"/>
                  <a:chExt cx="3363594" cy="3355339"/>
                </a:xfrm>
              </p:grpSpPr>
              <p:grpSp>
                <p:nvGrpSpPr>
                  <p:cNvPr id="41" name="Group 40"/>
                  <p:cNvGrpSpPr/>
                  <p:nvPr/>
                </p:nvGrpSpPr>
                <p:grpSpPr>
                  <a:xfrm>
                    <a:off x="0" y="0"/>
                    <a:ext cx="3363594" cy="3355339"/>
                    <a:chOff x="0" y="0"/>
                    <a:chExt cx="3364201" cy="3355596"/>
                  </a:xfrm>
                </p:grpSpPr>
                <p:sp>
                  <p:nvSpPr>
                    <p:cNvPr id="43" name="Oval 42"/>
                    <p:cNvSpPr/>
                    <p:nvPr/>
                  </p:nvSpPr>
                  <p:spPr>
                    <a:xfrm>
                      <a:off x="1401289" y="0"/>
                      <a:ext cx="1962912" cy="196046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44" name="Oval 43"/>
                    <p:cNvSpPr/>
                    <p:nvPr/>
                  </p:nvSpPr>
                  <p:spPr>
                    <a:xfrm>
                      <a:off x="0" y="1395351"/>
                      <a:ext cx="1962785" cy="1960245"/>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45" name="Oval 44"/>
                    <p:cNvSpPr>
                      <a:spLocks noChangeAspect="1"/>
                    </p:cNvSpPr>
                    <p:nvPr/>
                  </p:nvSpPr>
                  <p:spPr>
                    <a:xfrm>
                      <a:off x="1971304" y="1977242"/>
                      <a:ext cx="831850" cy="831215"/>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46" name="Group 45"/>
                    <p:cNvGrpSpPr/>
                    <p:nvPr/>
                  </p:nvGrpSpPr>
                  <p:grpSpPr>
                    <a:xfrm>
                      <a:off x="991590" y="979714"/>
                      <a:ext cx="1401288" cy="1413164"/>
                      <a:chOff x="0" y="0"/>
                      <a:chExt cx="1401288" cy="1413164"/>
                    </a:xfrm>
                  </p:grpSpPr>
                  <p:cxnSp>
                    <p:nvCxnSpPr>
                      <p:cNvPr id="74" name="Straight Connector 73"/>
                      <p:cNvCxnSpPr/>
                      <p:nvPr/>
                    </p:nvCxnSpPr>
                    <p:spPr>
                      <a:xfrm flipH="1">
                        <a:off x="0" y="0"/>
                        <a:ext cx="1393668" cy="140890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a:off x="0" y="1413164"/>
                        <a:ext cx="140128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a:off x="1401288" y="0"/>
                        <a:ext cx="0" cy="141316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7" name="Text Box 112"/>
                    <p:cNvSpPr txBox="1"/>
                    <p:nvPr/>
                  </p:nvSpPr>
                  <p:spPr>
                    <a:xfrm>
                      <a:off x="2291938" y="771896"/>
                      <a:ext cx="243205" cy="29654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Q</a:t>
                      </a:r>
                      <a:endParaRPr lang="en-US" sz="1100">
                        <a:effectLst/>
                        <a:ea typeface="Calibri"/>
                        <a:cs typeface="Times New Roman"/>
                      </a:endParaRPr>
                    </a:p>
                  </p:txBody>
                </p:sp>
                <p:sp>
                  <p:nvSpPr>
                    <p:cNvPr id="48" name="Text Box 113"/>
                    <p:cNvSpPr txBox="1"/>
                    <p:nvPr/>
                  </p:nvSpPr>
                  <p:spPr>
                    <a:xfrm>
                      <a:off x="2327564" y="2274125"/>
                      <a:ext cx="243205" cy="29654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O</a:t>
                      </a:r>
                      <a:endParaRPr lang="en-US" sz="1100">
                        <a:effectLst/>
                        <a:ea typeface="Calibri"/>
                        <a:cs typeface="Times New Roman"/>
                      </a:endParaRPr>
                    </a:p>
                  </p:txBody>
                </p:sp>
                <p:sp>
                  <p:nvSpPr>
                    <p:cNvPr id="72" name="Text Box 114"/>
                    <p:cNvSpPr txBox="1"/>
                    <p:nvPr/>
                  </p:nvSpPr>
                  <p:spPr>
                    <a:xfrm>
                      <a:off x="1537855" y="1395351"/>
                      <a:ext cx="243205" cy="29654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R</a:t>
                      </a:r>
                      <a:endParaRPr lang="en-US" sz="1100">
                        <a:effectLst/>
                        <a:ea typeface="Calibri"/>
                        <a:cs typeface="Times New Roman"/>
                      </a:endParaRPr>
                    </a:p>
                  </p:txBody>
                </p:sp>
                <p:sp>
                  <p:nvSpPr>
                    <p:cNvPr id="73" name="Text Box 115"/>
                    <p:cNvSpPr txBox="1"/>
                    <p:nvPr/>
                  </p:nvSpPr>
                  <p:spPr>
                    <a:xfrm>
                      <a:off x="795647" y="2250374"/>
                      <a:ext cx="243444" cy="296883"/>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P</a:t>
                      </a:r>
                      <a:endParaRPr lang="en-US" sz="1100">
                        <a:effectLst/>
                        <a:ea typeface="Calibri"/>
                        <a:cs typeface="Times New Roman"/>
                      </a:endParaRPr>
                    </a:p>
                  </p:txBody>
                </p:sp>
              </p:grpSp>
              <p:sp>
                <p:nvSpPr>
                  <p:cNvPr id="42" name="Rectangle 41"/>
                  <p:cNvSpPr>
                    <a:spLocks noChangeAspect="1"/>
                  </p:cNvSpPr>
                  <p:nvPr/>
                </p:nvSpPr>
                <p:spPr>
                  <a:xfrm>
                    <a:off x="2291937" y="2291937"/>
                    <a:ext cx="100584" cy="100584"/>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35" name="Text Box 117"/>
                <p:cNvSpPr txBox="1"/>
                <p:nvPr/>
              </p:nvSpPr>
              <p:spPr>
                <a:xfrm>
                  <a:off x="2066306" y="2335976"/>
                  <a:ext cx="260350" cy="27305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a:effectLst/>
                      <a:ea typeface="Calibri"/>
                      <a:cs typeface="Times New Roman"/>
                    </a:rPr>
                    <a:t>3</a:t>
                  </a:r>
                </a:p>
              </p:txBody>
            </p:sp>
            <p:sp>
              <p:nvSpPr>
                <p:cNvPr id="36" name="Text Box 118"/>
                <p:cNvSpPr txBox="1"/>
                <p:nvPr/>
              </p:nvSpPr>
              <p:spPr>
                <a:xfrm>
                  <a:off x="2321626" y="1995055"/>
                  <a:ext cx="260350" cy="27305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a:effectLst/>
                      <a:ea typeface="Calibri"/>
                      <a:cs typeface="Times New Roman"/>
                    </a:rPr>
                    <a:t>3</a:t>
                  </a:r>
                </a:p>
              </p:txBody>
            </p:sp>
            <p:sp>
              <p:nvSpPr>
                <p:cNvPr id="37" name="Text Box 119"/>
                <p:cNvSpPr txBox="1"/>
                <p:nvPr/>
              </p:nvSpPr>
              <p:spPr>
                <a:xfrm>
                  <a:off x="2321626" y="1330037"/>
                  <a:ext cx="260350" cy="27305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i="1">
                      <a:effectLst/>
                      <a:ea typeface="Calibri"/>
                      <a:cs typeface="Times New Roman"/>
                    </a:rPr>
                    <a:t>t</a:t>
                  </a:r>
                  <a:endParaRPr lang="en-US" sz="1100">
                    <a:effectLst/>
                    <a:ea typeface="Calibri"/>
                    <a:cs typeface="Times New Roman"/>
                  </a:endParaRPr>
                </a:p>
              </p:txBody>
            </p:sp>
            <p:sp>
              <p:nvSpPr>
                <p:cNvPr id="38" name="Text Box 120"/>
                <p:cNvSpPr txBox="1"/>
                <p:nvPr/>
              </p:nvSpPr>
              <p:spPr>
                <a:xfrm>
                  <a:off x="1805049" y="1187533"/>
                  <a:ext cx="260350" cy="27305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i="1">
                      <a:effectLst/>
                      <a:ea typeface="Calibri"/>
                      <a:cs typeface="Times New Roman"/>
                    </a:rPr>
                    <a:t>t</a:t>
                  </a:r>
                  <a:endParaRPr lang="en-US" sz="1100">
                    <a:effectLst/>
                    <a:ea typeface="Calibri"/>
                    <a:cs typeface="Times New Roman"/>
                  </a:endParaRPr>
                </a:p>
              </p:txBody>
            </p:sp>
            <p:sp>
              <p:nvSpPr>
                <p:cNvPr id="39" name="Text Box 121"/>
                <p:cNvSpPr txBox="1"/>
                <p:nvPr/>
              </p:nvSpPr>
              <p:spPr>
                <a:xfrm>
                  <a:off x="1193470" y="1799112"/>
                  <a:ext cx="260350" cy="27305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i="1">
                      <a:effectLst/>
                      <a:ea typeface="Calibri"/>
                      <a:cs typeface="Times New Roman"/>
                    </a:rPr>
                    <a:t>t</a:t>
                  </a:r>
                  <a:endParaRPr lang="en-US" sz="1100">
                    <a:effectLst/>
                    <a:ea typeface="Calibri"/>
                    <a:cs typeface="Times New Roman"/>
                  </a:endParaRPr>
                </a:p>
              </p:txBody>
            </p:sp>
            <p:sp>
              <p:nvSpPr>
                <p:cNvPr id="40" name="Text Box 122"/>
                <p:cNvSpPr txBox="1"/>
                <p:nvPr/>
              </p:nvSpPr>
              <p:spPr>
                <a:xfrm>
                  <a:off x="1347849" y="2321626"/>
                  <a:ext cx="260350" cy="27305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i="1">
                      <a:effectLst/>
                      <a:ea typeface="Calibri"/>
                      <a:cs typeface="Times New Roman"/>
                    </a:rPr>
                    <a:t>t</a:t>
                  </a:r>
                  <a:endParaRPr lang="en-US" sz="1100">
                    <a:effectLst/>
                    <a:ea typeface="Calibri"/>
                    <a:cs typeface="Times New Roman"/>
                  </a:endParaRPr>
                </a:p>
              </p:txBody>
            </p:sp>
          </p:grpSp>
          <p:sp>
            <p:nvSpPr>
              <p:cNvPr id="33" name="Text Box 123"/>
              <p:cNvSpPr txBox="1"/>
              <p:nvPr/>
            </p:nvSpPr>
            <p:spPr>
              <a:xfrm>
                <a:off x="2126920" y="1066429"/>
                <a:ext cx="414729" cy="326571"/>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a:effectLst/>
                    <a:ea typeface="Calibri"/>
                    <a:cs typeface="Times New Roman"/>
                  </a:rPr>
                  <a:t>45</a:t>
                </a:r>
                <a:r>
                  <a:rPr lang="en-US" sz="1100">
                    <a:effectLst/>
                    <a:ea typeface="Calibri"/>
                    <a:cs typeface="Calibri"/>
                  </a:rPr>
                  <a:t>°</a:t>
                </a:r>
                <a:endParaRPr lang="en-US" sz="1100">
                  <a:effectLst/>
                  <a:ea typeface="Calibri"/>
                  <a:cs typeface="Times New Roman"/>
                </a:endParaRPr>
              </a:p>
            </p:txBody>
          </p:sp>
        </p:grpSp>
      </p:grpSp>
    </p:spTree>
    <p:extLst>
      <p:ext uri="{BB962C8B-B14F-4D97-AF65-F5344CB8AC3E}">
        <p14:creationId xmlns:p14="http://schemas.microsoft.com/office/powerpoint/2010/main" val="802137552"/>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Subtitle 2"/>
              <p:cNvSpPr>
                <a:spLocks noGrp="1"/>
              </p:cNvSpPr>
              <p:nvPr>
                <p:ph type="subTitle" idx="1"/>
              </p:nvPr>
            </p:nvSpPr>
            <p:spPr>
              <a:xfrm>
                <a:off x="609601" y="1371600"/>
                <a:ext cx="8382000" cy="4648200"/>
              </a:xfrm>
            </p:spPr>
            <p:txBody>
              <a:bodyPr/>
              <a:lstStyle/>
              <a:p>
                <a:pPr algn="l"/>
                <a:r>
                  <a:rPr lang="en-US" sz="2400" dirty="0" smtClean="0">
                    <a:solidFill>
                      <a:schemeClr val="tx1"/>
                    </a:solidFill>
                  </a:rPr>
                  <a:t>If four circles are placed around a central circle with diameter of 6 cm, as pictured below, what is the radius length of each of the outer circles? </a:t>
                </a:r>
              </a:p>
              <a:p>
                <a:pPr algn="l"/>
                <a:endParaRPr lang="en-US" sz="1000" dirty="0" smtClean="0">
                  <a:solidFill>
                    <a:schemeClr val="tx1"/>
                  </a:solidFill>
                </a:endParaRPr>
              </a:p>
              <a:p>
                <a:pPr algn="l">
                  <a:spcBef>
                    <a:spcPts val="0"/>
                  </a:spcBef>
                </a:pPr>
                <a14:m>
                  <m:oMathPara xmlns:m="http://schemas.openxmlformats.org/officeDocument/2006/math">
                    <m:oMathParaPr>
                      <m:jc m:val="left"/>
                    </m:oMathParaPr>
                    <m:oMath xmlns:m="http://schemas.openxmlformats.org/officeDocument/2006/math">
                      <m:func>
                        <m:funcPr>
                          <m:ctrlPr>
                            <a:rPr lang="en-US" sz="2400" i="1">
                              <a:solidFill>
                                <a:schemeClr val="tx1"/>
                              </a:solidFill>
                              <a:latin typeface="Cambria Math"/>
                            </a:rPr>
                          </m:ctrlPr>
                        </m:funcPr>
                        <m:fName>
                          <m:r>
                            <m:rPr>
                              <m:sty m:val="p"/>
                            </m:rPr>
                            <a:rPr lang="en-US" sz="2400">
                              <a:solidFill>
                                <a:schemeClr val="tx1"/>
                              </a:solidFill>
                              <a:latin typeface="Cambria Math"/>
                            </a:rPr>
                            <m:t>sin</m:t>
                          </m:r>
                        </m:fName>
                        <m:e>
                          <m:r>
                            <a:rPr lang="en-US" sz="2400" i="1">
                              <a:solidFill>
                                <a:schemeClr val="tx1"/>
                              </a:solidFill>
                              <a:latin typeface="Cambria Math"/>
                            </a:rPr>
                            <m:t>45</m:t>
                          </m:r>
                        </m:e>
                      </m:func>
                      <m:r>
                        <a:rPr lang="en-US" sz="2400" i="1">
                          <a:solidFill>
                            <a:schemeClr val="tx1"/>
                          </a:solidFill>
                          <a:latin typeface="Cambria Math"/>
                        </a:rPr>
                        <m:t>=</m:t>
                      </m:r>
                      <m:f>
                        <m:fPr>
                          <m:ctrlPr>
                            <a:rPr lang="en-US" sz="2400" i="1">
                              <a:solidFill>
                                <a:schemeClr val="tx1"/>
                              </a:solidFill>
                              <a:latin typeface="Cambria Math"/>
                            </a:rPr>
                          </m:ctrlPr>
                        </m:fPr>
                        <m:num>
                          <m:r>
                            <a:rPr lang="en-US" sz="2400" i="1">
                              <a:solidFill>
                                <a:schemeClr val="tx1"/>
                              </a:solidFill>
                              <a:latin typeface="Cambria Math"/>
                            </a:rPr>
                            <m:t>3+</m:t>
                          </m:r>
                          <m:r>
                            <a:rPr lang="en-US" sz="2400" i="1">
                              <a:solidFill>
                                <a:schemeClr val="tx1"/>
                              </a:solidFill>
                              <a:latin typeface="Cambria Math"/>
                            </a:rPr>
                            <m:t>𝑡</m:t>
                          </m:r>
                        </m:num>
                        <m:den>
                          <m:r>
                            <a:rPr lang="en-US" sz="2400" i="1">
                              <a:solidFill>
                                <a:schemeClr val="tx1"/>
                              </a:solidFill>
                              <a:latin typeface="Cambria Math"/>
                            </a:rPr>
                            <m:t>2</m:t>
                          </m:r>
                          <m:r>
                            <a:rPr lang="en-US" sz="2400" i="1">
                              <a:solidFill>
                                <a:schemeClr val="tx1"/>
                              </a:solidFill>
                              <a:latin typeface="Cambria Math"/>
                            </a:rPr>
                            <m:t>𝑡</m:t>
                          </m:r>
                        </m:den>
                      </m:f>
                    </m:oMath>
                  </m:oMathPara>
                </a14:m>
                <a:endParaRPr lang="en-US" sz="2400" dirty="0">
                  <a:solidFill>
                    <a:schemeClr val="tx1"/>
                  </a:solidFill>
                </a:endParaRPr>
              </a:p>
            </p:txBody>
          </p:sp>
        </mc:Choice>
        <mc:Fallback xmlns="">
          <p:sp>
            <p:nvSpPr>
              <p:cNvPr id="3" name="Subtitle 2"/>
              <p:cNvSpPr>
                <a:spLocks noGrp="1" noRot="1" noChangeAspect="1" noMove="1" noResize="1" noEditPoints="1" noAdjustHandles="1" noChangeArrowheads="1" noChangeShapeType="1" noTextEdit="1"/>
              </p:cNvSpPr>
              <p:nvPr>
                <p:ph type="subTitle" idx="1"/>
              </p:nvPr>
            </p:nvSpPr>
            <p:spPr>
              <a:xfrm>
                <a:off x="609601" y="1371600"/>
                <a:ext cx="8382000" cy="4648200"/>
              </a:xfrm>
              <a:blipFill rotWithShape="1">
                <a:blip r:embed="rId3"/>
                <a:stretch>
                  <a:fillRect l="-1091" t="-917" r="-218"/>
                </a:stretch>
              </a:blipFill>
            </p:spPr>
            <p:txBody>
              <a:bodyPr/>
              <a:lstStyle/>
              <a:p>
                <a:r>
                  <a:rPr lang="en-US">
                    <a:noFill/>
                  </a:rPr>
                  <a:t> </a:t>
                </a:r>
              </a:p>
            </p:txBody>
          </p:sp>
        </mc:Fallback>
      </mc:AlternateContent>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1905000" y="304801"/>
            <a:ext cx="5334000" cy="990599"/>
          </a:xfrm>
          <a:solidFill>
            <a:schemeClr val="bg2">
              <a:lumMod val="75000"/>
            </a:schemeClr>
          </a:solidFill>
          <a:scene3d>
            <a:camera prst="orthographicFront"/>
            <a:lightRig rig="threePt" dir="t"/>
          </a:scene3d>
          <a:sp3d prstMaterial="metal">
            <a:bevelT w="165100" prst="coolSlant"/>
          </a:sp3d>
        </p:spPr>
        <p:txBody>
          <a:bodyPr>
            <a:sp3d extrusionH="57150">
              <a:bevelT w="38100" h="38100" prst="relaxedInset"/>
            </a:sp3d>
          </a:bodyPr>
          <a:lstStyle/>
          <a:p>
            <a:r>
              <a:rPr lang="en-US" dirty="0" smtClean="0"/>
              <a:t>Activate your Brain </a:t>
            </a:r>
            <a:endParaRPr lang="en-US" dirty="0"/>
          </a:p>
        </p:txBody>
      </p:sp>
      <p:sp>
        <p:nvSpPr>
          <p:cNvPr id="25" name="TextBox 24"/>
          <p:cNvSpPr txBox="1"/>
          <p:nvPr/>
        </p:nvSpPr>
        <p:spPr>
          <a:xfrm>
            <a:off x="228600" y="5712023"/>
            <a:ext cx="5035225"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G.SRT Seven Circle III</a:t>
            </a:r>
            <a:endParaRPr lang="en-US" sz="1400" dirty="0"/>
          </a:p>
        </p:txBody>
      </p:sp>
      <p:grpSp>
        <p:nvGrpSpPr>
          <p:cNvPr id="49" name="Group 48"/>
          <p:cNvGrpSpPr/>
          <p:nvPr/>
        </p:nvGrpSpPr>
        <p:grpSpPr>
          <a:xfrm>
            <a:off x="5442428" y="2143125"/>
            <a:ext cx="3505200" cy="3495675"/>
            <a:chOff x="0" y="0"/>
            <a:chExt cx="3505200" cy="3495675"/>
          </a:xfrm>
        </p:grpSpPr>
        <p:sp>
          <p:nvSpPr>
            <p:cNvPr id="50" name="Rectangle 49"/>
            <p:cNvSpPr/>
            <p:nvPr/>
          </p:nvSpPr>
          <p:spPr>
            <a:xfrm>
              <a:off x="0" y="0"/>
              <a:ext cx="3505200" cy="34956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51" name="Group 50"/>
            <p:cNvGrpSpPr/>
            <p:nvPr/>
          </p:nvGrpSpPr>
          <p:grpSpPr>
            <a:xfrm>
              <a:off x="76200" y="85725"/>
              <a:ext cx="3363594" cy="3355339"/>
              <a:chOff x="0" y="0"/>
              <a:chExt cx="3363594" cy="3355339"/>
            </a:xfrm>
          </p:grpSpPr>
          <p:grpSp>
            <p:nvGrpSpPr>
              <p:cNvPr id="52" name="Group 51"/>
              <p:cNvGrpSpPr/>
              <p:nvPr/>
            </p:nvGrpSpPr>
            <p:grpSpPr>
              <a:xfrm>
                <a:off x="0" y="0"/>
                <a:ext cx="3363594" cy="3355339"/>
                <a:chOff x="0" y="0"/>
                <a:chExt cx="3363594" cy="3355339"/>
              </a:xfrm>
            </p:grpSpPr>
            <p:grpSp>
              <p:nvGrpSpPr>
                <p:cNvPr id="54" name="Group 53"/>
                <p:cNvGrpSpPr/>
                <p:nvPr/>
              </p:nvGrpSpPr>
              <p:grpSpPr>
                <a:xfrm>
                  <a:off x="0" y="0"/>
                  <a:ext cx="3363594" cy="3355339"/>
                  <a:chOff x="0" y="0"/>
                  <a:chExt cx="3363594" cy="3355339"/>
                </a:xfrm>
              </p:grpSpPr>
              <p:grpSp>
                <p:nvGrpSpPr>
                  <p:cNvPr id="61" name="Group 60"/>
                  <p:cNvGrpSpPr/>
                  <p:nvPr/>
                </p:nvGrpSpPr>
                <p:grpSpPr>
                  <a:xfrm>
                    <a:off x="0" y="0"/>
                    <a:ext cx="3363594" cy="3355339"/>
                    <a:chOff x="0" y="0"/>
                    <a:chExt cx="3364201" cy="3355596"/>
                  </a:xfrm>
                </p:grpSpPr>
                <p:sp>
                  <p:nvSpPr>
                    <p:cNvPr id="63" name="Oval 62"/>
                    <p:cNvSpPr/>
                    <p:nvPr/>
                  </p:nvSpPr>
                  <p:spPr>
                    <a:xfrm>
                      <a:off x="1401289" y="0"/>
                      <a:ext cx="1962912" cy="196046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64" name="Oval 63"/>
                    <p:cNvSpPr/>
                    <p:nvPr/>
                  </p:nvSpPr>
                  <p:spPr>
                    <a:xfrm>
                      <a:off x="0" y="1395351"/>
                      <a:ext cx="1962785" cy="1960245"/>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65" name="Oval 64"/>
                    <p:cNvSpPr>
                      <a:spLocks noChangeAspect="1"/>
                    </p:cNvSpPr>
                    <p:nvPr/>
                  </p:nvSpPr>
                  <p:spPr>
                    <a:xfrm>
                      <a:off x="1971304" y="1977242"/>
                      <a:ext cx="831850" cy="831215"/>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66" name="Group 65"/>
                    <p:cNvGrpSpPr/>
                    <p:nvPr/>
                  </p:nvGrpSpPr>
                  <p:grpSpPr>
                    <a:xfrm>
                      <a:off x="991590" y="979714"/>
                      <a:ext cx="1401288" cy="1413164"/>
                      <a:chOff x="0" y="0"/>
                      <a:chExt cx="1401288" cy="1413164"/>
                    </a:xfrm>
                  </p:grpSpPr>
                  <p:cxnSp>
                    <p:nvCxnSpPr>
                      <p:cNvPr id="71" name="Straight Connector 70"/>
                      <p:cNvCxnSpPr/>
                      <p:nvPr/>
                    </p:nvCxnSpPr>
                    <p:spPr>
                      <a:xfrm flipH="1">
                        <a:off x="0" y="0"/>
                        <a:ext cx="1393668" cy="140890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a:off x="0" y="1413164"/>
                        <a:ext cx="140128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a:off x="1401288" y="0"/>
                        <a:ext cx="0" cy="141316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67" name="Text Box 112"/>
                    <p:cNvSpPr txBox="1"/>
                    <p:nvPr/>
                  </p:nvSpPr>
                  <p:spPr>
                    <a:xfrm>
                      <a:off x="2291938" y="771896"/>
                      <a:ext cx="243205" cy="29654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Q</a:t>
                      </a:r>
                      <a:endParaRPr lang="en-US" sz="1100">
                        <a:effectLst/>
                        <a:ea typeface="Calibri"/>
                        <a:cs typeface="Times New Roman"/>
                      </a:endParaRPr>
                    </a:p>
                  </p:txBody>
                </p:sp>
                <p:sp>
                  <p:nvSpPr>
                    <p:cNvPr id="68" name="Text Box 113"/>
                    <p:cNvSpPr txBox="1"/>
                    <p:nvPr/>
                  </p:nvSpPr>
                  <p:spPr>
                    <a:xfrm>
                      <a:off x="2327564" y="2274125"/>
                      <a:ext cx="243205" cy="29654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O</a:t>
                      </a:r>
                      <a:endParaRPr lang="en-US" sz="1100">
                        <a:effectLst/>
                        <a:ea typeface="Calibri"/>
                        <a:cs typeface="Times New Roman"/>
                      </a:endParaRPr>
                    </a:p>
                  </p:txBody>
                </p:sp>
                <p:sp>
                  <p:nvSpPr>
                    <p:cNvPr id="69" name="Text Box 114"/>
                    <p:cNvSpPr txBox="1"/>
                    <p:nvPr/>
                  </p:nvSpPr>
                  <p:spPr>
                    <a:xfrm>
                      <a:off x="1537855" y="1395351"/>
                      <a:ext cx="243205" cy="29654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R</a:t>
                      </a:r>
                      <a:endParaRPr lang="en-US" sz="1100">
                        <a:effectLst/>
                        <a:ea typeface="Calibri"/>
                        <a:cs typeface="Times New Roman"/>
                      </a:endParaRPr>
                    </a:p>
                  </p:txBody>
                </p:sp>
                <p:sp>
                  <p:nvSpPr>
                    <p:cNvPr id="70" name="Text Box 115"/>
                    <p:cNvSpPr txBox="1"/>
                    <p:nvPr/>
                  </p:nvSpPr>
                  <p:spPr>
                    <a:xfrm>
                      <a:off x="795647" y="2250374"/>
                      <a:ext cx="243444" cy="296883"/>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P</a:t>
                      </a:r>
                      <a:endParaRPr lang="en-US" sz="1100">
                        <a:effectLst/>
                        <a:ea typeface="Calibri"/>
                        <a:cs typeface="Times New Roman"/>
                      </a:endParaRPr>
                    </a:p>
                  </p:txBody>
                </p:sp>
              </p:grpSp>
              <p:sp>
                <p:nvSpPr>
                  <p:cNvPr id="62" name="Rectangle 61"/>
                  <p:cNvSpPr>
                    <a:spLocks noChangeAspect="1"/>
                  </p:cNvSpPr>
                  <p:nvPr/>
                </p:nvSpPr>
                <p:spPr>
                  <a:xfrm>
                    <a:off x="2291937" y="2291937"/>
                    <a:ext cx="100584" cy="100584"/>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55" name="Text Box 117"/>
                <p:cNvSpPr txBox="1"/>
                <p:nvPr/>
              </p:nvSpPr>
              <p:spPr>
                <a:xfrm>
                  <a:off x="2066306" y="2335976"/>
                  <a:ext cx="260350" cy="27305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a:effectLst/>
                      <a:ea typeface="Calibri"/>
                      <a:cs typeface="Times New Roman"/>
                    </a:rPr>
                    <a:t>3</a:t>
                  </a:r>
                </a:p>
              </p:txBody>
            </p:sp>
            <p:sp>
              <p:nvSpPr>
                <p:cNvPr id="56" name="Text Box 118"/>
                <p:cNvSpPr txBox="1"/>
                <p:nvPr/>
              </p:nvSpPr>
              <p:spPr>
                <a:xfrm>
                  <a:off x="2321626" y="1995055"/>
                  <a:ext cx="260350" cy="27305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a:effectLst/>
                      <a:ea typeface="Calibri"/>
                      <a:cs typeface="Times New Roman"/>
                    </a:rPr>
                    <a:t>3</a:t>
                  </a:r>
                </a:p>
              </p:txBody>
            </p:sp>
            <p:sp>
              <p:nvSpPr>
                <p:cNvPr id="57" name="Text Box 119"/>
                <p:cNvSpPr txBox="1"/>
                <p:nvPr/>
              </p:nvSpPr>
              <p:spPr>
                <a:xfrm>
                  <a:off x="2321626" y="1330037"/>
                  <a:ext cx="260350" cy="27305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i="1">
                      <a:effectLst/>
                      <a:ea typeface="Calibri"/>
                      <a:cs typeface="Times New Roman"/>
                    </a:rPr>
                    <a:t>t</a:t>
                  </a:r>
                  <a:endParaRPr lang="en-US" sz="1100">
                    <a:effectLst/>
                    <a:ea typeface="Calibri"/>
                    <a:cs typeface="Times New Roman"/>
                  </a:endParaRPr>
                </a:p>
              </p:txBody>
            </p:sp>
            <p:sp>
              <p:nvSpPr>
                <p:cNvPr id="58" name="Text Box 120"/>
                <p:cNvSpPr txBox="1"/>
                <p:nvPr/>
              </p:nvSpPr>
              <p:spPr>
                <a:xfrm>
                  <a:off x="1805049" y="1187533"/>
                  <a:ext cx="260350" cy="27305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i="1">
                      <a:effectLst/>
                      <a:ea typeface="Calibri"/>
                      <a:cs typeface="Times New Roman"/>
                    </a:rPr>
                    <a:t>t</a:t>
                  </a:r>
                  <a:endParaRPr lang="en-US" sz="1100">
                    <a:effectLst/>
                    <a:ea typeface="Calibri"/>
                    <a:cs typeface="Times New Roman"/>
                  </a:endParaRPr>
                </a:p>
              </p:txBody>
            </p:sp>
            <p:sp>
              <p:nvSpPr>
                <p:cNvPr id="59" name="Text Box 121"/>
                <p:cNvSpPr txBox="1"/>
                <p:nvPr/>
              </p:nvSpPr>
              <p:spPr>
                <a:xfrm>
                  <a:off x="1193470" y="1799112"/>
                  <a:ext cx="260350" cy="27305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i="1">
                      <a:effectLst/>
                      <a:ea typeface="Calibri"/>
                      <a:cs typeface="Times New Roman"/>
                    </a:rPr>
                    <a:t>t</a:t>
                  </a:r>
                  <a:endParaRPr lang="en-US" sz="1100">
                    <a:effectLst/>
                    <a:ea typeface="Calibri"/>
                    <a:cs typeface="Times New Roman"/>
                  </a:endParaRPr>
                </a:p>
              </p:txBody>
            </p:sp>
            <p:sp>
              <p:nvSpPr>
                <p:cNvPr id="60" name="Text Box 122"/>
                <p:cNvSpPr txBox="1"/>
                <p:nvPr/>
              </p:nvSpPr>
              <p:spPr>
                <a:xfrm>
                  <a:off x="1347849" y="2321626"/>
                  <a:ext cx="260350" cy="27305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i="1">
                      <a:effectLst/>
                      <a:ea typeface="Calibri"/>
                      <a:cs typeface="Times New Roman"/>
                    </a:rPr>
                    <a:t>t</a:t>
                  </a:r>
                  <a:endParaRPr lang="en-US" sz="1100">
                    <a:effectLst/>
                    <a:ea typeface="Calibri"/>
                    <a:cs typeface="Times New Roman"/>
                  </a:endParaRPr>
                </a:p>
              </p:txBody>
            </p:sp>
          </p:grpSp>
          <p:sp>
            <p:nvSpPr>
              <p:cNvPr id="53" name="Text Box 123"/>
              <p:cNvSpPr txBox="1"/>
              <p:nvPr/>
            </p:nvSpPr>
            <p:spPr>
              <a:xfrm>
                <a:off x="2126920" y="1066429"/>
                <a:ext cx="414729" cy="326571"/>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a:effectLst/>
                    <a:ea typeface="Calibri"/>
                    <a:cs typeface="Times New Roman"/>
                  </a:rPr>
                  <a:t>45</a:t>
                </a:r>
                <a:r>
                  <a:rPr lang="en-US" sz="1100">
                    <a:effectLst/>
                    <a:ea typeface="Calibri"/>
                    <a:cs typeface="Calibri"/>
                  </a:rPr>
                  <a:t>°</a:t>
                </a:r>
                <a:endParaRPr lang="en-US" sz="1100">
                  <a:effectLst/>
                  <a:ea typeface="Calibri"/>
                  <a:cs typeface="Times New Roman"/>
                </a:endParaRPr>
              </a:p>
            </p:txBody>
          </p:sp>
        </p:grpSp>
      </p:grpSp>
    </p:spTree>
    <p:extLst>
      <p:ext uri="{BB962C8B-B14F-4D97-AF65-F5344CB8AC3E}">
        <p14:creationId xmlns:p14="http://schemas.microsoft.com/office/powerpoint/2010/main" val="2548794970"/>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Subtitle 2"/>
              <p:cNvSpPr>
                <a:spLocks noGrp="1"/>
              </p:cNvSpPr>
              <p:nvPr>
                <p:ph type="subTitle" idx="1"/>
              </p:nvPr>
            </p:nvSpPr>
            <p:spPr>
              <a:xfrm>
                <a:off x="609601" y="1371600"/>
                <a:ext cx="8382000" cy="4648200"/>
              </a:xfrm>
            </p:spPr>
            <p:txBody>
              <a:bodyPr/>
              <a:lstStyle/>
              <a:p>
                <a:pPr algn="l"/>
                <a:r>
                  <a:rPr lang="en-US" sz="2400" dirty="0" smtClean="0">
                    <a:solidFill>
                      <a:schemeClr val="tx1"/>
                    </a:solidFill>
                  </a:rPr>
                  <a:t>If four circles are placed around a central circle with diameter of 6 cm, as pictured below, what is the radius length of each of the outer circles? </a:t>
                </a:r>
              </a:p>
              <a:p>
                <a:pPr algn="l"/>
                <a:endParaRPr lang="en-US" sz="1000" dirty="0" smtClean="0">
                  <a:solidFill>
                    <a:schemeClr val="tx1"/>
                  </a:solidFill>
                </a:endParaRPr>
              </a:p>
              <a:p>
                <a:pPr algn="l">
                  <a:spcBef>
                    <a:spcPts val="0"/>
                  </a:spcBef>
                </a:pPr>
                <a14:m>
                  <m:oMathPara xmlns:m="http://schemas.openxmlformats.org/officeDocument/2006/math">
                    <m:oMathParaPr>
                      <m:jc m:val="left"/>
                    </m:oMathParaPr>
                    <m:oMath xmlns:m="http://schemas.openxmlformats.org/officeDocument/2006/math">
                      <m:func>
                        <m:funcPr>
                          <m:ctrlPr>
                            <a:rPr lang="en-US" sz="2400" i="1">
                              <a:solidFill>
                                <a:schemeClr val="tx1"/>
                              </a:solidFill>
                              <a:latin typeface="Cambria Math"/>
                            </a:rPr>
                          </m:ctrlPr>
                        </m:funcPr>
                        <m:fName>
                          <m:r>
                            <m:rPr>
                              <m:sty m:val="p"/>
                            </m:rPr>
                            <a:rPr lang="en-US" sz="2400">
                              <a:solidFill>
                                <a:schemeClr val="tx1"/>
                              </a:solidFill>
                              <a:latin typeface="Cambria Math"/>
                            </a:rPr>
                            <m:t>sin</m:t>
                          </m:r>
                        </m:fName>
                        <m:e>
                          <m:r>
                            <a:rPr lang="en-US" sz="2400" i="1">
                              <a:solidFill>
                                <a:schemeClr val="tx1"/>
                              </a:solidFill>
                              <a:latin typeface="Cambria Math"/>
                            </a:rPr>
                            <m:t>45</m:t>
                          </m:r>
                        </m:e>
                      </m:func>
                      <m:r>
                        <a:rPr lang="en-US" sz="2400" i="1">
                          <a:solidFill>
                            <a:schemeClr val="tx1"/>
                          </a:solidFill>
                          <a:latin typeface="Cambria Math"/>
                        </a:rPr>
                        <m:t>=</m:t>
                      </m:r>
                      <m:f>
                        <m:fPr>
                          <m:ctrlPr>
                            <a:rPr lang="en-US" sz="2400" i="1">
                              <a:solidFill>
                                <a:schemeClr val="tx1"/>
                              </a:solidFill>
                              <a:latin typeface="Cambria Math"/>
                            </a:rPr>
                          </m:ctrlPr>
                        </m:fPr>
                        <m:num>
                          <m:r>
                            <a:rPr lang="en-US" sz="2400" i="1">
                              <a:solidFill>
                                <a:schemeClr val="tx1"/>
                              </a:solidFill>
                              <a:latin typeface="Cambria Math"/>
                            </a:rPr>
                            <m:t>3+</m:t>
                          </m:r>
                          <m:r>
                            <a:rPr lang="en-US" sz="2400" i="1">
                              <a:solidFill>
                                <a:schemeClr val="tx1"/>
                              </a:solidFill>
                              <a:latin typeface="Cambria Math"/>
                            </a:rPr>
                            <m:t>𝑡</m:t>
                          </m:r>
                        </m:num>
                        <m:den>
                          <m:r>
                            <a:rPr lang="en-US" sz="2400" i="1">
                              <a:solidFill>
                                <a:schemeClr val="tx1"/>
                              </a:solidFill>
                              <a:latin typeface="Cambria Math"/>
                            </a:rPr>
                            <m:t>2</m:t>
                          </m:r>
                          <m:r>
                            <a:rPr lang="en-US" sz="2400" i="1">
                              <a:solidFill>
                                <a:schemeClr val="tx1"/>
                              </a:solidFill>
                              <a:latin typeface="Cambria Math"/>
                            </a:rPr>
                            <m:t>𝑡</m:t>
                          </m:r>
                        </m:den>
                      </m:f>
                    </m:oMath>
                  </m:oMathPara>
                </a14:m>
                <a:endParaRPr lang="en-US" sz="2400" dirty="0">
                  <a:solidFill>
                    <a:schemeClr val="tx1"/>
                  </a:solidFill>
                </a:endParaRPr>
              </a:p>
              <a:p>
                <a:pPr algn="l">
                  <a:spcBef>
                    <a:spcPts val="0"/>
                  </a:spcBef>
                </a:pPr>
                <a14:m>
                  <m:oMathPara xmlns:m="http://schemas.openxmlformats.org/officeDocument/2006/math">
                    <m:oMathParaPr>
                      <m:jc m:val="left"/>
                    </m:oMathParaPr>
                    <m:oMath xmlns:m="http://schemas.openxmlformats.org/officeDocument/2006/math">
                      <m:r>
                        <a:rPr lang="en-US" sz="2400" i="1">
                          <a:solidFill>
                            <a:schemeClr val="tx1"/>
                          </a:solidFill>
                          <a:latin typeface="Cambria Math"/>
                        </a:rPr>
                        <m:t>2</m:t>
                      </m:r>
                      <m:r>
                        <a:rPr lang="en-US" sz="2400" i="1">
                          <a:solidFill>
                            <a:schemeClr val="tx1"/>
                          </a:solidFill>
                          <a:latin typeface="Cambria Math"/>
                        </a:rPr>
                        <m:t>𝑡</m:t>
                      </m:r>
                      <m:r>
                        <a:rPr lang="en-US" sz="2400" i="1">
                          <a:solidFill>
                            <a:schemeClr val="tx1"/>
                          </a:solidFill>
                          <a:latin typeface="Cambria Math"/>
                        </a:rPr>
                        <m:t>(</m:t>
                      </m:r>
                      <m:func>
                        <m:funcPr>
                          <m:ctrlPr>
                            <a:rPr lang="en-US" sz="2400" i="1">
                              <a:solidFill>
                                <a:schemeClr val="tx1"/>
                              </a:solidFill>
                              <a:latin typeface="Cambria Math"/>
                            </a:rPr>
                          </m:ctrlPr>
                        </m:funcPr>
                        <m:fName>
                          <m:r>
                            <m:rPr>
                              <m:sty m:val="p"/>
                            </m:rPr>
                            <a:rPr lang="en-US" sz="2400">
                              <a:solidFill>
                                <a:schemeClr val="tx1"/>
                              </a:solidFill>
                              <a:latin typeface="Cambria Math"/>
                            </a:rPr>
                            <m:t>sin</m:t>
                          </m:r>
                        </m:fName>
                        <m:e>
                          <m:r>
                            <a:rPr lang="en-US" sz="2400" i="1">
                              <a:solidFill>
                                <a:schemeClr val="tx1"/>
                              </a:solidFill>
                              <a:latin typeface="Cambria Math"/>
                            </a:rPr>
                            <m:t>45)=3+</m:t>
                          </m:r>
                          <m:r>
                            <a:rPr lang="en-US" sz="2400" i="1">
                              <a:solidFill>
                                <a:schemeClr val="tx1"/>
                              </a:solidFill>
                              <a:latin typeface="Cambria Math"/>
                            </a:rPr>
                            <m:t>𝑡</m:t>
                          </m:r>
                        </m:e>
                      </m:func>
                    </m:oMath>
                  </m:oMathPara>
                </a14:m>
                <a:endParaRPr lang="en-US" sz="2400" dirty="0">
                  <a:solidFill>
                    <a:schemeClr val="tx1"/>
                  </a:solidFill>
                </a:endParaRPr>
              </a:p>
            </p:txBody>
          </p:sp>
        </mc:Choice>
        <mc:Fallback xmlns="">
          <p:sp>
            <p:nvSpPr>
              <p:cNvPr id="3" name="Subtitle 2"/>
              <p:cNvSpPr>
                <a:spLocks noGrp="1" noRot="1" noChangeAspect="1" noMove="1" noResize="1" noEditPoints="1" noAdjustHandles="1" noChangeArrowheads="1" noChangeShapeType="1" noTextEdit="1"/>
              </p:cNvSpPr>
              <p:nvPr>
                <p:ph type="subTitle" idx="1"/>
              </p:nvPr>
            </p:nvSpPr>
            <p:spPr>
              <a:xfrm>
                <a:off x="609601" y="1371600"/>
                <a:ext cx="8382000" cy="4648200"/>
              </a:xfrm>
              <a:blipFill rotWithShape="1">
                <a:blip r:embed="rId3"/>
                <a:stretch>
                  <a:fillRect l="-1091" t="-917" r="-218"/>
                </a:stretch>
              </a:blipFill>
            </p:spPr>
            <p:txBody>
              <a:bodyPr/>
              <a:lstStyle/>
              <a:p>
                <a:r>
                  <a:rPr lang="en-US">
                    <a:noFill/>
                  </a:rPr>
                  <a:t> </a:t>
                </a:r>
              </a:p>
            </p:txBody>
          </p:sp>
        </mc:Fallback>
      </mc:AlternateContent>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1905000" y="304801"/>
            <a:ext cx="5334000" cy="990599"/>
          </a:xfrm>
          <a:solidFill>
            <a:schemeClr val="bg2">
              <a:lumMod val="75000"/>
            </a:schemeClr>
          </a:solidFill>
          <a:scene3d>
            <a:camera prst="orthographicFront"/>
            <a:lightRig rig="threePt" dir="t"/>
          </a:scene3d>
          <a:sp3d prstMaterial="metal">
            <a:bevelT w="165100" prst="coolSlant"/>
          </a:sp3d>
        </p:spPr>
        <p:txBody>
          <a:bodyPr>
            <a:sp3d extrusionH="57150">
              <a:bevelT w="38100" h="38100" prst="relaxedInset"/>
            </a:sp3d>
          </a:bodyPr>
          <a:lstStyle/>
          <a:p>
            <a:r>
              <a:rPr lang="en-US" dirty="0" smtClean="0"/>
              <a:t>Activate your Brain </a:t>
            </a:r>
            <a:endParaRPr lang="en-US" dirty="0"/>
          </a:p>
        </p:txBody>
      </p:sp>
      <p:sp>
        <p:nvSpPr>
          <p:cNvPr id="25" name="TextBox 24"/>
          <p:cNvSpPr txBox="1"/>
          <p:nvPr/>
        </p:nvSpPr>
        <p:spPr>
          <a:xfrm>
            <a:off x="228600" y="5712023"/>
            <a:ext cx="5035225"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G.SRT Seven Circle III</a:t>
            </a:r>
            <a:endParaRPr lang="en-US" sz="1400" dirty="0"/>
          </a:p>
        </p:txBody>
      </p:sp>
      <p:grpSp>
        <p:nvGrpSpPr>
          <p:cNvPr id="49" name="Group 48"/>
          <p:cNvGrpSpPr/>
          <p:nvPr/>
        </p:nvGrpSpPr>
        <p:grpSpPr>
          <a:xfrm>
            <a:off x="5442428" y="2143125"/>
            <a:ext cx="3505200" cy="3495675"/>
            <a:chOff x="0" y="0"/>
            <a:chExt cx="3505200" cy="3495675"/>
          </a:xfrm>
        </p:grpSpPr>
        <p:sp>
          <p:nvSpPr>
            <p:cNvPr id="50" name="Rectangle 49"/>
            <p:cNvSpPr/>
            <p:nvPr/>
          </p:nvSpPr>
          <p:spPr>
            <a:xfrm>
              <a:off x="0" y="0"/>
              <a:ext cx="3505200" cy="34956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51" name="Group 50"/>
            <p:cNvGrpSpPr/>
            <p:nvPr/>
          </p:nvGrpSpPr>
          <p:grpSpPr>
            <a:xfrm>
              <a:off x="76200" y="85725"/>
              <a:ext cx="3363594" cy="3355339"/>
              <a:chOff x="0" y="0"/>
              <a:chExt cx="3363594" cy="3355339"/>
            </a:xfrm>
          </p:grpSpPr>
          <p:grpSp>
            <p:nvGrpSpPr>
              <p:cNvPr id="52" name="Group 51"/>
              <p:cNvGrpSpPr/>
              <p:nvPr/>
            </p:nvGrpSpPr>
            <p:grpSpPr>
              <a:xfrm>
                <a:off x="0" y="0"/>
                <a:ext cx="3363594" cy="3355339"/>
                <a:chOff x="0" y="0"/>
                <a:chExt cx="3363594" cy="3355339"/>
              </a:xfrm>
            </p:grpSpPr>
            <p:grpSp>
              <p:nvGrpSpPr>
                <p:cNvPr id="54" name="Group 53"/>
                <p:cNvGrpSpPr/>
                <p:nvPr/>
              </p:nvGrpSpPr>
              <p:grpSpPr>
                <a:xfrm>
                  <a:off x="0" y="0"/>
                  <a:ext cx="3363594" cy="3355339"/>
                  <a:chOff x="0" y="0"/>
                  <a:chExt cx="3363594" cy="3355339"/>
                </a:xfrm>
              </p:grpSpPr>
              <p:grpSp>
                <p:nvGrpSpPr>
                  <p:cNvPr id="61" name="Group 60"/>
                  <p:cNvGrpSpPr/>
                  <p:nvPr/>
                </p:nvGrpSpPr>
                <p:grpSpPr>
                  <a:xfrm>
                    <a:off x="0" y="0"/>
                    <a:ext cx="3363594" cy="3355339"/>
                    <a:chOff x="0" y="0"/>
                    <a:chExt cx="3364201" cy="3355596"/>
                  </a:xfrm>
                </p:grpSpPr>
                <p:sp>
                  <p:nvSpPr>
                    <p:cNvPr id="63" name="Oval 62"/>
                    <p:cNvSpPr/>
                    <p:nvPr/>
                  </p:nvSpPr>
                  <p:spPr>
                    <a:xfrm>
                      <a:off x="1401289" y="0"/>
                      <a:ext cx="1962912" cy="196046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64" name="Oval 63"/>
                    <p:cNvSpPr/>
                    <p:nvPr/>
                  </p:nvSpPr>
                  <p:spPr>
                    <a:xfrm>
                      <a:off x="0" y="1395351"/>
                      <a:ext cx="1962785" cy="1960245"/>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65" name="Oval 64"/>
                    <p:cNvSpPr>
                      <a:spLocks noChangeAspect="1"/>
                    </p:cNvSpPr>
                    <p:nvPr/>
                  </p:nvSpPr>
                  <p:spPr>
                    <a:xfrm>
                      <a:off x="1971304" y="1977242"/>
                      <a:ext cx="831850" cy="831215"/>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66" name="Group 65"/>
                    <p:cNvGrpSpPr/>
                    <p:nvPr/>
                  </p:nvGrpSpPr>
                  <p:grpSpPr>
                    <a:xfrm>
                      <a:off x="991590" y="979714"/>
                      <a:ext cx="1401288" cy="1413164"/>
                      <a:chOff x="0" y="0"/>
                      <a:chExt cx="1401288" cy="1413164"/>
                    </a:xfrm>
                  </p:grpSpPr>
                  <p:cxnSp>
                    <p:nvCxnSpPr>
                      <p:cNvPr id="71" name="Straight Connector 70"/>
                      <p:cNvCxnSpPr/>
                      <p:nvPr/>
                    </p:nvCxnSpPr>
                    <p:spPr>
                      <a:xfrm flipH="1">
                        <a:off x="0" y="0"/>
                        <a:ext cx="1393668" cy="140890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a:off x="0" y="1413164"/>
                        <a:ext cx="140128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a:off x="1401288" y="0"/>
                        <a:ext cx="0" cy="141316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67" name="Text Box 112"/>
                    <p:cNvSpPr txBox="1"/>
                    <p:nvPr/>
                  </p:nvSpPr>
                  <p:spPr>
                    <a:xfrm>
                      <a:off x="2291938" y="771896"/>
                      <a:ext cx="243205" cy="29654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Q</a:t>
                      </a:r>
                      <a:endParaRPr lang="en-US" sz="1100">
                        <a:effectLst/>
                        <a:ea typeface="Calibri"/>
                        <a:cs typeface="Times New Roman"/>
                      </a:endParaRPr>
                    </a:p>
                  </p:txBody>
                </p:sp>
                <p:sp>
                  <p:nvSpPr>
                    <p:cNvPr id="68" name="Text Box 113"/>
                    <p:cNvSpPr txBox="1"/>
                    <p:nvPr/>
                  </p:nvSpPr>
                  <p:spPr>
                    <a:xfrm>
                      <a:off x="2327564" y="2274125"/>
                      <a:ext cx="243205" cy="29654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O</a:t>
                      </a:r>
                      <a:endParaRPr lang="en-US" sz="1100">
                        <a:effectLst/>
                        <a:ea typeface="Calibri"/>
                        <a:cs typeface="Times New Roman"/>
                      </a:endParaRPr>
                    </a:p>
                  </p:txBody>
                </p:sp>
                <p:sp>
                  <p:nvSpPr>
                    <p:cNvPr id="69" name="Text Box 114"/>
                    <p:cNvSpPr txBox="1"/>
                    <p:nvPr/>
                  </p:nvSpPr>
                  <p:spPr>
                    <a:xfrm>
                      <a:off x="1537855" y="1395351"/>
                      <a:ext cx="243205" cy="29654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R</a:t>
                      </a:r>
                      <a:endParaRPr lang="en-US" sz="1100">
                        <a:effectLst/>
                        <a:ea typeface="Calibri"/>
                        <a:cs typeface="Times New Roman"/>
                      </a:endParaRPr>
                    </a:p>
                  </p:txBody>
                </p:sp>
                <p:sp>
                  <p:nvSpPr>
                    <p:cNvPr id="70" name="Text Box 115"/>
                    <p:cNvSpPr txBox="1"/>
                    <p:nvPr/>
                  </p:nvSpPr>
                  <p:spPr>
                    <a:xfrm>
                      <a:off x="795647" y="2250374"/>
                      <a:ext cx="243444" cy="296883"/>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P</a:t>
                      </a:r>
                      <a:endParaRPr lang="en-US" sz="1100">
                        <a:effectLst/>
                        <a:ea typeface="Calibri"/>
                        <a:cs typeface="Times New Roman"/>
                      </a:endParaRPr>
                    </a:p>
                  </p:txBody>
                </p:sp>
              </p:grpSp>
              <p:sp>
                <p:nvSpPr>
                  <p:cNvPr id="62" name="Rectangle 61"/>
                  <p:cNvSpPr>
                    <a:spLocks noChangeAspect="1"/>
                  </p:cNvSpPr>
                  <p:nvPr/>
                </p:nvSpPr>
                <p:spPr>
                  <a:xfrm>
                    <a:off x="2291937" y="2291937"/>
                    <a:ext cx="100584" cy="100584"/>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55" name="Text Box 117"/>
                <p:cNvSpPr txBox="1"/>
                <p:nvPr/>
              </p:nvSpPr>
              <p:spPr>
                <a:xfrm>
                  <a:off x="2066306" y="2335976"/>
                  <a:ext cx="260350" cy="27305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a:effectLst/>
                      <a:ea typeface="Calibri"/>
                      <a:cs typeface="Times New Roman"/>
                    </a:rPr>
                    <a:t>3</a:t>
                  </a:r>
                </a:p>
              </p:txBody>
            </p:sp>
            <p:sp>
              <p:nvSpPr>
                <p:cNvPr id="56" name="Text Box 118"/>
                <p:cNvSpPr txBox="1"/>
                <p:nvPr/>
              </p:nvSpPr>
              <p:spPr>
                <a:xfrm>
                  <a:off x="2321626" y="1995055"/>
                  <a:ext cx="260350" cy="27305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a:effectLst/>
                      <a:ea typeface="Calibri"/>
                      <a:cs typeface="Times New Roman"/>
                    </a:rPr>
                    <a:t>3</a:t>
                  </a:r>
                </a:p>
              </p:txBody>
            </p:sp>
            <p:sp>
              <p:nvSpPr>
                <p:cNvPr id="57" name="Text Box 119"/>
                <p:cNvSpPr txBox="1"/>
                <p:nvPr/>
              </p:nvSpPr>
              <p:spPr>
                <a:xfrm>
                  <a:off x="2321626" y="1330037"/>
                  <a:ext cx="260350" cy="27305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i="1">
                      <a:effectLst/>
                      <a:ea typeface="Calibri"/>
                      <a:cs typeface="Times New Roman"/>
                    </a:rPr>
                    <a:t>t</a:t>
                  </a:r>
                  <a:endParaRPr lang="en-US" sz="1100">
                    <a:effectLst/>
                    <a:ea typeface="Calibri"/>
                    <a:cs typeface="Times New Roman"/>
                  </a:endParaRPr>
                </a:p>
              </p:txBody>
            </p:sp>
            <p:sp>
              <p:nvSpPr>
                <p:cNvPr id="58" name="Text Box 120"/>
                <p:cNvSpPr txBox="1"/>
                <p:nvPr/>
              </p:nvSpPr>
              <p:spPr>
                <a:xfrm>
                  <a:off x="1805049" y="1187533"/>
                  <a:ext cx="260350" cy="27305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i="1">
                      <a:effectLst/>
                      <a:ea typeface="Calibri"/>
                      <a:cs typeface="Times New Roman"/>
                    </a:rPr>
                    <a:t>t</a:t>
                  </a:r>
                  <a:endParaRPr lang="en-US" sz="1100">
                    <a:effectLst/>
                    <a:ea typeface="Calibri"/>
                    <a:cs typeface="Times New Roman"/>
                  </a:endParaRPr>
                </a:p>
              </p:txBody>
            </p:sp>
            <p:sp>
              <p:nvSpPr>
                <p:cNvPr id="59" name="Text Box 121"/>
                <p:cNvSpPr txBox="1"/>
                <p:nvPr/>
              </p:nvSpPr>
              <p:spPr>
                <a:xfrm>
                  <a:off x="1193470" y="1799112"/>
                  <a:ext cx="260350" cy="27305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i="1">
                      <a:effectLst/>
                      <a:ea typeface="Calibri"/>
                      <a:cs typeface="Times New Roman"/>
                    </a:rPr>
                    <a:t>t</a:t>
                  </a:r>
                  <a:endParaRPr lang="en-US" sz="1100">
                    <a:effectLst/>
                    <a:ea typeface="Calibri"/>
                    <a:cs typeface="Times New Roman"/>
                  </a:endParaRPr>
                </a:p>
              </p:txBody>
            </p:sp>
            <p:sp>
              <p:nvSpPr>
                <p:cNvPr id="60" name="Text Box 122"/>
                <p:cNvSpPr txBox="1"/>
                <p:nvPr/>
              </p:nvSpPr>
              <p:spPr>
                <a:xfrm>
                  <a:off x="1347849" y="2321626"/>
                  <a:ext cx="260350" cy="27305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i="1">
                      <a:effectLst/>
                      <a:ea typeface="Calibri"/>
                      <a:cs typeface="Times New Roman"/>
                    </a:rPr>
                    <a:t>t</a:t>
                  </a:r>
                  <a:endParaRPr lang="en-US" sz="1100">
                    <a:effectLst/>
                    <a:ea typeface="Calibri"/>
                    <a:cs typeface="Times New Roman"/>
                  </a:endParaRPr>
                </a:p>
              </p:txBody>
            </p:sp>
          </p:grpSp>
          <p:sp>
            <p:nvSpPr>
              <p:cNvPr id="53" name="Text Box 123"/>
              <p:cNvSpPr txBox="1"/>
              <p:nvPr/>
            </p:nvSpPr>
            <p:spPr>
              <a:xfrm>
                <a:off x="2126920" y="1066429"/>
                <a:ext cx="414729" cy="326571"/>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a:effectLst/>
                    <a:ea typeface="Calibri"/>
                    <a:cs typeface="Times New Roman"/>
                  </a:rPr>
                  <a:t>45</a:t>
                </a:r>
                <a:r>
                  <a:rPr lang="en-US" sz="1100">
                    <a:effectLst/>
                    <a:ea typeface="Calibri"/>
                    <a:cs typeface="Calibri"/>
                  </a:rPr>
                  <a:t>°</a:t>
                </a:r>
                <a:endParaRPr lang="en-US" sz="1100">
                  <a:effectLst/>
                  <a:ea typeface="Calibri"/>
                  <a:cs typeface="Times New Roman"/>
                </a:endParaRPr>
              </a:p>
            </p:txBody>
          </p:sp>
        </p:grpSp>
      </p:grpSp>
    </p:spTree>
    <p:extLst>
      <p:ext uri="{BB962C8B-B14F-4D97-AF65-F5344CB8AC3E}">
        <p14:creationId xmlns:p14="http://schemas.microsoft.com/office/powerpoint/2010/main" val="616040217"/>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Subtitle 2"/>
              <p:cNvSpPr>
                <a:spLocks noGrp="1"/>
              </p:cNvSpPr>
              <p:nvPr>
                <p:ph type="subTitle" idx="1"/>
              </p:nvPr>
            </p:nvSpPr>
            <p:spPr>
              <a:xfrm>
                <a:off x="609601" y="1371600"/>
                <a:ext cx="8382000" cy="4648200"/>
              </a:xfrm>
            </p:spPr>
            <p:txBody>
              <a:bodyPr/>
              <a:lstStyle/>
              <a:p>
                <a:pPr algn="l"/>
                <a:r>
                  <a:rPr lang="en-US" sz="2400" dirty="0" smtClean="0">
                    <a:solidFill>
                      <a:schemeClr val="tx1"/>
                    </a:solidFill>
                  </a:rPr>
                  <a:t>If four circles are placed around a central circle with diameter of 6 cm, as pictured below, what is the radius length of each of the outer circles? </a:t>
                </a:r>
              </a:p>
              <a:p>
                <a:pPr algn="l"/>
                <a:endParaRPr lang="en-US" sz="1000" dirty="0" smtClean="0">
                  <a:solidFill>
                    <a:schemeClr val="tx1"/>
                  </a:solidFill>
                </a:endParaRPr>
              </a:p>
              <a:p>
                <a:pPr algn="l">
                  <a:spcBef>
                    <a:spcPts val="0"/>
                  </a:spcBef>
                </a:pPr>
                <a14:m>
                  <m:oMathPara xmlns:m="http://schemas.openxmlformats.org/officeDocument/2006/math">
                    <m:oMathParaPr>
                      <m:jc m:val="left"/>
                    </m:oMathParaPr>
                    <m:oMath xmlns:m="http://schemas.openxmlformats.org/officeDocument/2006/math">
                      <m:func>
                        <m:funcPr>
                          <m:ctrlPr>
                            <a:rPr lang="en-US" sz="2400" i="1">
                              <a:solidFill>
                                <a:schemeClr val="tx1"/>
                              </a:solidFill>
                              <a:latin typeface="Cambria Math"/>
                            </a:rPr>
                          </m:ctrlPr>
                        </m:funcPr>
                        <m:fName>
                          <m:r>
                            <m:rPr>
                              <m:sty m:val="p"/>
                            </m:rPr>
                            <a:rPr lang="en-US" sz="2400">
                              <a:solidFill>
                                <a:schemeClr val="tx1"/>
                              </a:solidFill>
                              <a:latin typeface="Cambria Math"/>
                            </a:rPr>
                            <m:t>sin</m:t>
                          </m:r>
                        </m:fName>
                        <m:e>
                          <m:r>
                            <a:rPr lang="en-US" sz="2400" i="1">
                              <a:solidFill>
                                <a:schemeClr val="tx1"/>
                              </a:solidFill>
                              <a:latin typeface="Cambria Math"/>
                            </a:rPr>
                            <m:t>45</m:t>
                          </m:r>
                        </m:e>
                      </m:func>
                      <m:r>
                        <a:rPr lang="en-US" sz="2400" i="1">
                          <a:solidFill>
                            <a:schemeClr val="tx1"/>
                          </a:solidFill>
                          <a:latin typeface="Cambria Math"/>
                        </a:rPr>
                        <m:t>=</m:t>
                      </m:r>
                      <m:f>
                        <m:fPr>
                          <m:ctrlPr>
                            <a:rPr lang="en-US" sz="2400" i="1">
                              <a:solidFill>
                                <a:schemeClr val="tx1"/>
                              </a:solidFill>
                              <a:latin typeface="Cambria Math"/>
                            </a:rPr>
                          </m:ctrlPr>
                        </m:fPr>
                        <m:num>
                          <m:r>
                            <a:rPr lang="en-US" sz="2400" i="1">
                              <a:solidFill>
                                <a:schemeClr val="tx1"/>
                              </a:solidFill>
                              <a:latin typeface="Cambria Math"/>
                            </a:rPr>
                            <m:t>3+</m:t>
                          </m:r>
                          <m:r>
                            <a:rPr lang="en-US" sz="2400" i="1">
                              <a:solidFill>
                                <a:schemeClr val="tx1"/>
                              </a:solidFill>
                              <a:latin typeface="Cambria Math"/>
                            </a:rPr>
                            <m:t>𝑡</m:t>
                          </m:r>
                        </m:num>
                        <m:den>
                          <m:r>
                            <a:rPr lang="en-US" sz="2400" i="1">
                              <a:solidFill>
                                <a:schemeClr val="tx1"/>
                              </a:solidFill>
                              <a:latin typeface="Cambria Math"/>
                            </a:rPr>
                            <m:t>2</m:t>
                          </m:r>
                          <m:r>
                            <a:rPr lang="en-US" sz="2400" i="1">
                              <a:solidFill>
                                <a:schemeClr val="tx1"/>
                              </a:solidFill>
                              <a:latin typeface="Cambria Math"/>
                            </a:rPr>
                            <m:t>𝑡</m:t>
                          </m:r>
                        </m:den>
                      </m:f>
                    </m:oMath>
                  </m:oMathPara>
                </a14:m>
                <a:endParaRPr lang="en-US" sz="2400" dirty="0">
                  <a:solidFill>
                    <a:schemeClr val="tx1"/>
                  </a:solidFill>
                </a:endParaRPr>
              </a:p>
              <a:p>
                <a:pPr algn="l">
                  <a:spcBef>
                    <a:spcPts val="0"/>
                  </a:spcBef>
                </a:pPr>
                <a14:m>
                  <m:oMathPara xmlns:m="http://schemas.openxmlformats.org/officeDocument/2006/math">
                    <m:oMathParaPr>
                      <m:jc m:val="left"/>
                    </m:oMathParaPr>
                    <m:oMath xmlns:m="http://schemas.openxmlformats.org/officeDocument/2006/math">
                      <m:r>
                        <a:rPr lang="en-US" sz="2400" i="1">
                          <a:solidFill>
                            <a:schemeClr val="tx1"/>
                          </a:solidFill>
                          <a:latin typeface="Cambria Math"/>
                        </a:rPr>
                        <m:t>2</m:t>
                      </m:r>
                      <m:r>
                        <a:rPr lang="en-US" sz="2400" i="1">
                          <a:solidFill>
                            <a:schemeClr val="tx1"/>
                          </a:solidFill>
                          <a:latin typeface="Cambria Math"/>
                        </a:rPr>
                        <m:t>𝑡</m:t>
                      </m:r>
                      <m:r>
                        <a:rPr lang="en-US" sz="2400" i="1">
                          <a:solidFill>
                            <a:schemeClr val="tx1"/>
                          </a:solidFill>
                          <a:latin typeface="Cambria Math"/>
                        </a:rPr>
                        <m:t>(</m:t>
                      </m:r>
                      <m:func>
                        <m:funcPr>
                          <m:ctrlPr>
                            <a:rPr lang="en-US" sz="2400" i="1">
                              <a:solidFill>
                                <a:schemeClr val="tx1"/>
                              </a:solidFill>
                              <a:latin typeface="Cambria Math"/>
                            </a:rPr>
                          </m:ctrlPr>
                        </m:funcPr>
                        <m:fName>
                          <m:r>
                            <m:rPr>
                              <m:sty m:val="p"/>
                            </m:rPr>
                            <a:rPr lang="en-US" sz="2400">
                              <a:solidFill>
                                <a:schemeClr val="tx1"/>
                              </a:solidFill>
                              <a:latin typeface="Cambria Math"/>
                            </a:rPr>
                            <m:t>sin</m:t>
                          </m:r>
                        </m:fName>
                        <m:e>
                          <m:r>
                            <a:rPr lang="en-US" sz="2400" i="1">
                              <a:solidFill>
                                <a:schemeClr val="tx1"/>
                              </a:solidFill>
                              <a:latin typeface="Cambria Math"/>
                            </a:rPr>
                            <m:t>45)=3+</m:t>
                          </m:r>
                          <m:r>
                            <a:rPr lang="en-US" sz="2400" i="1">
                              <a:solidFill>
                                <a:schemeClr val="tx1"/>
                              </a:solidFill>
                              <a:latin typeface="Cambria Math"/>
                            </a:rPr>
                            <m:t>𝑡</m:t>
                          </m:r>
                        </m:e>
                      </m:func>
                    </m:oMath>
                  </m:oMathPara>
                </a14:m>
                <a:endParaRPr lang="en-US" sz="2400" dirty="0">
                  <a:solidFill>
                    <a:schemeClr val="tx1"/>
                  </a:solidFill>
                </a:endParaRPr>
              </a:p>
              <a:p>
                <a:pPr algn="l">
                  <a:spcBef>
                    <a:spcPts val="0"/>
                  </a:spcBef>
                </a:pPr>
                <a14:m>
                  <m:oMathPara xmlns:m="http://schemas.openxmlformats.org/officeDocument/2006/math">
                    <m:oMathParaPr>
                      <m:jc m:val="left"/>
                    </m:oMathParaPr>
                    <m:oMath xmlns:m="http://schemas.openxmlformats.org/officeDocument/2006/math">
                      <m:r>
                        <a:rPr lang="en-US" sz="2400" i="1">
                          <a:solidFill>
                            <a:schemeClr val="tx1"/>
                          </a:solidFill>
                          <a:latin typeface="Cambria Math"/>
                        </a:rPr>
                        <m:t>2</m:t>
                      </m:r>
                      <m:r>
                        <a:rPr lang="en-US" sz="2400" i="1">
                          <a:solidFill>
                            <a:schemeClr val="tx1"/>
                          </a:solidFill>
                          <a:latin typeface="Cambria Math"/>
                        </a:rPr>
                        <m:t>𝑡</m:t>
                      </m:r>
                      <m:r>
                        <a:rPr lang="en-US" sz="2400" i="1">
                          <a:solidFill>
                            <a:schemeClr val="tx1"/>
                          </a:solidFill>
                          <a:latin typeface="Cambria Math"/>
                        </a:rPr>
                        <m:t>(</m:t>
                      </m:r>
                      <m:func>
                        <m:funcPr>
                          <m:ctrlPr>
                            <a:rPr lang="en-US" sz="2400" i="1">
                              <a:solidFill>
                                <a:schemeClr val="tx1"/>
                              </a:solidFill>
                              <a:latin typeface="Cambria Math"/>
                            </a:rPr>
                          </m:ctrlPr>
                        </m:funcPr>
                        <m:fName>
                          <m:r>
                            <m:rPr>
                              <m:sty m:val="p"/>
                            </m:rPr>
                            <a:rPr lang="en-US" sz="2400">
                              <a:solidFill>
                                <a:schemeClr val="tx1"/>
                              </a:solidFill>
                              <a:latin typeface="Cambria Math"/>
                            </a:rPr>
                            <m:t>sin</m:t>
                          </m:r>
                        </m:fName>
                        <m:e>
                          <m:r>
                            <a:rPr lang="en-US" sz="2400" i="1">
                              <a:solidFill>
                                <a:schemeClr val="tx1"/>
                              </a:solidFill>
                              <a:latin typeface="Cambria Math"/>
                            </a:rPr>
                            <m:t>45)−</m:t>
                          </m:r>
                          <m:r>
                            <a:rPr lang="en-US" sz="2400" i="1">
                              <a:solidFill>
                                <a:schemeClr val="tx1"/>
                              </a:solidFill>
                              <a:latin typeface="Cambria Math"/>
                            </a:rPr>
                            <m:t>𝑡</m:t>
                          </m:r>
                          <m:r>
                            <a:rPr lang="en-US" sz="2400" i="1">
                              <a:solidFill>
                                <a:schemeClr val="tx1"/>
                              </a:solidFill>
                              <a:latin typeface="Cambria Math"/>
                            </a:rPr>
                            <m:t>=3</m:t>
                          </m:r>
                        </m:e>
                      </m:func>
                    </m:oMath>
                  </m:oMathPara>
                </a14:m>
                <a:endParaRPr lang="en-US" sz="2400" dirty="0">
                  <a:solidFill>
                    <a:schemeClr val="tx1"/>
                  </a:solidFill>
                </a:endParaRPr>
              </a:p>
            </p:txBody>
          </p:sp>
        </mc:Choice>
        <mc:Fallback xmlns="">
          <p:sp>
            <p:nvSpPr>
              <p:cNvPr id="3" name="Subtitle 2"/>
              <p:cNvSpPr>
                <a:spLocks noGrp="1" noRot="1" noChangeAspect="1" noMove="1" noResize="1" noEditPoints="1" noAdjustHandles="1" noChangeArrowheads="1" noChangeShapeType="1" noTextEdit="1"/>
              </p:cNvSpPr>
              <p:nvPr>
                <p:ph type="subTitle" idx="1"/>
              </p:nvPr>
            </p:nvSpPr>
            <p:spPr>
              <a:xfrm>
                <a:off x="609601" y="1371600"/>
                <a:ext cx="8382000" cy="4648200"/>
              </a:xfrm>
              <a:blipFill rotWithShape="1">
                <a:blip r:embed="rId3"/>
                <a:stretch>
                  <a:fillRect l="-1091" t="-917" r="-218"/>
                </a:stretch>
              </a:blipFill>
            </p:spPr>
            <p:txBody>
              <a:bodyPr/>
              <a:lstStyle/>
              <a:p>
                <a:r>
                  <a:rPr lang="en-US">
                    <a:noFill/>
                  </a:rPr>
                  <a:t> </a:t>
                </a:r>
              </a:p>
            </p:txBody>
          </p:sp>
        </mc:Fallback>
      </mc:AlternateContent>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1905000" y="304801"/>
            <a:ext cx="5334000" cy="990599"/>
          </a:xfrm>
          <a:solidFill>
            <a:schemeClr val="bg2">
              <a:lumMod val="75000"/>
            </a:schemeClr>
          </a:solidFill>
          <a:scene3d>
            <a:camera prst="orthographicFront"/>
            <a:lightRig rig="threePt" dir="t"/>
          </a:scene3d>
          <a:sp3d prstMaterial="metal">
            <a:bevelT w="165100" prst="coolSlant"/>
          </a:sp3d>
        </p:spPr>
        <p:txBody>
          <a:bodyPr>
            <a:sp3d extrusionH="57150">
              <a:bevelT w="38100" h="38100" prst="relaxedInset"/>
            </a:sp3d>
          </a:bodyPr>
          <a:lstStyle/>
          <a:p>
            <a:r>
              <a:rPr lang="en-US" dirty="0" smtClean="0"/>
              <a:t>Activate your Brain </a:t>
            </a:r>
            <a:endParaRPr lang="en-US" dirty="0"/>
          </a:p>
        </p:txBody>
      </p:sp>
      <p:sp>
        <p:nvSpPr>
          <p:cNvPr id="25" name="TextBox 24"/>
          <p:cNvSpPr txBox="1"/>
          <p:nvPr/>
        </p:nvSpPr>
        <p:spPr>
          <a:xfrm>
            <a:off x="228600" y="5712023"/>
            <a:ext cx="5035225"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G.SRT Seven Circle III</a:t>
            </a:r>
            <a:endParaRPr lang="en-US" sz="1400" dirty="0"/>
          </a:p>
        </p:txBody>
      </p:sp>
      <p:grpSp>
        <p:nvGrpSpPr>
          <p:cNvPr id="49" name="Group 48"/>
          <p:cNvGrpSpPr/>
          <p:nvPr/>
        </p:nvGrpSpPr>
        <p:grpSpPr>
          <a:xfrm>
            <a:off x="5442428" y="2143125"/>
            <a:ext cx="3505200" cy="3495675"/>
            <a:chOff x="0" y="0"/>
            <a:chExt cx="3505200" cy="3495675"/>
          </a:xfrm>
        </p:grpSpPr>
        <p:sp>
          <p:nvSpPr>
            <p:cNvPr id="50" name="Rectangle 49"/>
            <p:cNvSpPr/>
            <p:nvPr/>
          </p:nvSpPr>
          <p:spPr>
            <a:xfrm>
              <a:off x="0" y="0"/>
              <a:ext cx="3505200" cy="34956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51" name="Group 50"/>
            <p:cNvGrpSpPr/>
            <p:nvPr/>
          </p:nvGrpSpPr>
          <p:grpSpPr>
            <a:xfrm>
              <a:off x="76200" y="85725"/>
              <a:ext cx="3363594" cy="3355339"/>
              <a:chOff x="0" y="0"/>
              <a:chExt cx="3363594" cy="3355339"/>
            </a:xfrm>
          </p:grpSpPr>
          <p:grpSp>
            <p:nvGrpSpPr>
              <p:cNvPr id="52" name="Group 51"/>
              <p:cNvGrpSpPr/>
              <p:nvPr/>
            </p:nvGrpSpPr>
            <p:grpSpPr>
              <a:xfrm>
                <a:off x="0" y="0"/>
                <a:ext cx="3363594" cy="3355339"/>
                <a:chOff x="0" y="0"/>
                <a:chExt cx="3363594" cy="3355339"/>
              </a:xfrm>
            </p:grpSpPr>
            <p:grpSp>
              <p:nvGrpSpPr>
                <p:cNvPr id="54" name="Group 53"/>
                <p:cNvGrpSpPr/>
                <p:nvPr/>
              </p:nvGrpSpPr>
              <p:grpSpPr>
                <a:xfrm>
                  <a:off x="0" y="0"/>
                  <a:ext cx="3363594" cy="3355339"/>
                  <a:chOff x="0" y="0"/>
                  <a:chExt cx="3363594" cy="3355339"/>
                </a:xfrm>
              </p:grpSpPr>
              <p:grpSp>
                <p:nvGrpSpPr>
                  <p:cNvPr id="61" name="Group 60"/>
                  <p:cNvGrpSpPr/>
                  <p:nvPr/>
                </p:nvGrpSpPr>
                <p:grpSpPr>
                  <a:xfrm>
                    <a:off x="0" y="0"/>
                    <a:ext cx="3363594" cy="3355339"/>
                    <a:chOff x="0" y="0"/>
                    <a:chExt cx="3364201" cy="3355596"/>
                  </a:xfrm>
                </p:grpSpPr>
                <p:sp>
                  <p:nvSpPr>
                    <p:cNvPr id="63" name="Oval 62"/>
                    <p:cNvSpPr/>
                    <p:nvPr/>
                  </p:nvSpPr>
                  <p:spPr>
                    <a:xfrm>
                      <a:off x="1401289" y="0"/>
                      <a:ext cx="1962912" cy="196046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64" name="Oval 63"/>
                    <p:cNvSpPr/>
                    <p:nvPr/>
                  </p:nvSpPr>
                  <p:spPr>
                    <a:xfrm>
                      <a:off x="0" y="1395351"/>
                      <a:ext cx="1962785" cy="1960245"/>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65" name="Oval 64"/>
                    <p:cNvSpPr>
                      <a:spLocks noChangeAspect="1"/>
                    </p:cNvSpPr>
                    <p:nvPr/>
                  </p:nvSpPr>
                  <p:spPr>
                    <a:xfrm>
                      <a:off x="1971304" y="1977242"/>
                      <a:ext cx="831850" cy="831215"/>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66" name="Group 65"/>
                    <p:cNvGrpSpPr/>
                    <p:nvPr/>
                  </p:nvGrpSpPr>
                  <p:grpSpPr>
                    <a:xfrm>
                      <a:off x="991590" y="979714"/>
                      <a:ext cx="1401288" cy="1413164"/>
                      <a:chOff x="0" y="0"/>
                      <a:chExt cx="1401288" cy="1413164"/>
                    </a:xfrm>
                  </p:grpSpPr>
                  <p:cxnSp>
                    <p:nvCxnSpPr>
                      <p:cNvPr id="71" name="Straight Connector 70"/>
                      <p:cNvCxnSpPr/>
                      <p:nvPr/>
                    </p:nvCxnSpPr>
                    <p:spPr>
                      <a:xfrm flipH="1">
                        <a:off x="0" y="0"/>
                        <a:ext cx="1393668" cy="140890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a:off x="0" y="1413164"/>
                        <a:ext cx="140128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a:off x="1401288" y="0"/>
                        <a:ext cx="0" cy="141316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67" name="Text Box 112"/>
                    <p:cNvSpPr txBox="1"/>
                    <p:nvPr/>
                  </p:nvSpPr>
                  <p:spPr>
                    <a:xfrm>
                      <a:off x="2291938" y="771896"/>
                      <a:ext cx="243205" cy="29654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Q</a:t>
                      </a:r>
                      <a:endParaRPr lang="en-US" sz="1100">
                        <a:effectLst/>
                        <a:ea typeface="Calibri"/>
                        <a:cs typeface="Times New Roman"/>
                      </a:endParaRPr>
                    </a:p>
                  </p:txBody>
                </p:sp>
                <p:sp>
                  <p:nvSpPr>
                    <p:cNvPr id="68" name="Text Box 113"/>
                    <p:cNvSpPr txBox="1"/>
                    <p:nvPr/>
                  </p:nvSpPr>
                  <p:spPr>
                    <a:xfrm>
                      <a:off x="2327564" y="2274125"/>
                      <a:ext cx="243205" cy="29654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O</a:t>
                      </a:r>
                      <a:endParaRPr lang="en-US" sz="1100">
                        <a:effectLst/>
                        <a:ea typeface="Calibri"/>
                        <a:cs typeface="Times New Roman"/>
                      </a:endParaRPr>
                    </a:p>
                  </p:txBody>
                </p:sp>
                <p:sp>
                  <p:nvSpPr>
                    <p:cNvPr id="69" name="Text Box 114"/>
                    <p:cNvSpPr txBox="1"/>
                    <p:nvPr/>
                  </p:nvSpPr>
                  <p:spPr>
                    <a:xfrm>
                      <a:off x="1537855" y="1395351"/>
                      <a:ext cx="243205" cy="29654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R</a:t>
                      </a:r>
                      <a:endParaRPr lang="en-US" sz="1100">
                        <a:effectLst/>
                        <a:ea typeface="Calibri"/>
                        <a:cs typeface="Times New Roman"/>
                      </a:endParaRPr>
                    </a:p>
                  </p:txBody>
                </p:sp>
                <p:sp>
                  <p:nvSpPr>
                    <p:cNvPr id="70" name="Text Box 115"/>
                    <p:cNvSpPr txBox="1"/>
                    <p:nvPr/>
                  </p:nvSpPr>
                  <p:spPr>
                    <a:xfrm>
                      <a:off x="795647" y="2250374"/>
                      <a:ext cx="243444" cy="296883"/>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P</a:t>
                      </a:r>
                      <a:endParaRPr lang="en-US" sz="1100">
                        <a:effectLst/>
                        <a:ea typeface="Calibri"/>
                        <a:cs typeface="Times New Roman"/>
                      </a:endParaRPr>
                    </a:p>
                  </p:txBody>
                </p:sp>
              </p:grpSp>
              <p:sp>
                <p:nvSpPr>
                  <p:cNvPr id="62" name="Rectangle 61"/>
                  <p:cNvSpPr>
                    <a:spLocks noChangeAspect="1"/>
                  </p:cNvSpPr>
                  <p:nvPr/>
                </p:nvSpPr>
                <p:spPr>
                  <a:xfrm>
                    <a:off x="2291937" y="2291937"/>
                    <a:ext cx="100584" cy="100584"/>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55" name="Text Box 117"/>
                <p:cNvSpPr txBox="1"/>
                <p:nvPr/>
              </p:nvSpPr>
              <p:spPr>
                <a:xfrm>
                  <a:off x="2066306" y="2335976"/>
                  <a:ext cx="260350" cy="27305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a:effectLst/>
                      <a:ea typeface="Calibri"/>
                      <a:cs typeface="Times New Roman"/>
                    </a:rPr>
                    <a:t>3</a:t>
                  </a:r>
                </a:p>
              </p:txBody>
            </p:sp>
            <p:sp>
              <p:nvSpPr>
                <p:cNvPr id="56" name="Text Box 118"/>
                <p:cNvSpPr txBox="1"/>
                <p:nvPr/>
              </p:nvSpPr>
              <p:spPr>
                <a:xfrm>
                  <a:off x="2321626" y="1995055"/>
                  <a:ext cx="260350" cy="27305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a:effectLst/>
                      <a:ea typeface="Calibri"/>
                      <a:cs typeface="Times New Roman"/>
                    </a:rPr>
                    <a:t>3</a:t>
                  </a:r>
                </a:p>
              </p:txBody>
            </p:sp>
            <p:sp>
              <p:nvSpPr>
                <p:cNvPr id="57" name="Text Box 119"/>
                <p:cNvSpPr txBox="1"/>
                <p:nvPr/>
              </p:nvSpPr>
              <p:spPr>
                <a:xfrm>
                  <a:off x="2321626" y="1330037"/>
                  <a:ext cx="260350" cy="27305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i="1">
                      <a:effectLst/>
                      <a:ea typeface="Calibri"/>
                      <a:cs typeface="Times New Roman"/>
                    </a:rPr>
                    <a:t>t</a:t>
                  </a:r>
                  <a:endParaRPr lang="en-US" sz="1100">
                    <a:effectLst/>
                    <a:ea typeface="Calibri"/>
                    <a:cs typeface="Times New Roman"/>
                  </a:endParaRPr>
                </a:p>
              </p:txBody>
            </p:sp>
            <p:sp>
              <p:nvSpPr>
                <p:cNvPr id="58" name="Text Box 120"/>
                <p:cNvSpPr txBox="1"/>
                <p:nvPr/>
              </p:nvSpPr>
              <p:spPr>
                <a:xfrm>
                  <a:off x="1805049" y="1187533"/>
                  <a:ext cx="260350" cy="27305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i="1">
                      <a:effectLst/>
                      <a:ea typeface="Calibri"/>
                      <a:cs typeface="Times New Roman"/>
                    </a:rPr>
                    <a:t>t</a:t>
                  </a:r>
                  <a:endParaRPr lang="en-US" sz="1100">
                    <a:effectLst/>
                    <a:ea typeface="Calibri"/>
                    <a:cs typeface="Times New Roman"/>
                  </a:endParaRPr>
                </a:p>
              </p:txBody>
            </p:sp>
            <p:sp>
              <p:nvSpPr>
                <p:cNvPr id="59" name="Text Box 121"/>
                <p:cNvSpPr txBox="1"/>
                <p:nvPr/>
              </p:nvSpPr>
              <p:spPr>
                <a:xfrm>
                  <a:off x="1193470" y="1799112"/>
                  <a:ext cx="260350" cy="27305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i="1">
                      <a:effectLst/>
                      <a:ea typeface="Calibri"/>
                      <a:cs typeface="Times New Roman"/>
                    </a:rPr>
                    <a:t>t</a:t>
                  </a:r>
                  <a:endParaRPr lang="en-US" sz="1100">
                    <a:effectLst/>
                    <a:ea typeface="Calibri"/>
                    <a:cs typeface="Times New Roman"/>
                  </a:endParaRPr>
                </a:p>
              </p:txBody>
            </p:sp>
            <p:sp>
              <p:nvSpPr>
                <p:cNvPr id="60" name="Text Box 122"/>
                <p:cNvSpPr txBox="1"/>
                <p:nvPr/>
              </p:nvSpPr>
              <p:spPr>
                <a:xfrm>
                  <a:off x="1347849" y="2321626"/>
                  <a:ext cx="260350" cy="27305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i="1">
                      <a:effectLst/>
                      <a:ea typeface="Calibri"/>
                      <a:cs typeface="Times New Roman"/>
                    </a:rPr>
                    <a:t>t</a:t>
                  </a:r>
                  <a:endParaRPr lang="en-US" sz="1100">
                    <a:effectLst/>
                    <a:ea typeface="Calibri"/>
                    <a:cs typeface="Times New Roman"/>
                  </a:endParaRPr>
                </a:p>
              </p:txBody>
            </p:sp>
          </p:grpSp>
          <p:sp>
            <p:nvSpPr>
              <p:cNvPr id="53" name="Text Box 123"/>
              <p:cNvSpPr txBox="1"/>
              <p:nvPr/>
            </p:nvSpPr>
            <p:spPr>
              <a:xfrm>
                <a:off x="2126920" y="1066429"/>
                <a:ext cx="414729" cy="326571"/>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a:effectLst/>
                    <a:ea typeface="Calibri"/>
                    <a:cs typeface="Times New Roman"/>
                  </a:rPr>
                  <a:t>45</a:t>
                </a:r>
                <a:r>
                  <a:rPr lang="en-US" sz="1100">
                    <a:effectLst/>
                    <a:ea typeface="Calibri"/>
                    <a:cs typeface="Calibri"/>
                  </a:rPr>
                  <a:t>°</a:t>
                </a:r>
                <a:endParaRPr lang="en-US" sz="1100">
                  <a:effectLst/>
                  <a:ea typeface="Calibri"/>
                  <a:cs typeface="Times New Roman"/>
                </a:endParaRPr>
              </a:p>
            </p:txBody>
          </p:sp>
        </p:grpSp>
      </p:grpSp>
    </p:spTree>
    <p:extLst>
      <p:ext uri="{BB962C8B-B14F-4D97-AF65-F5344CB8AC3E}">
        <p14:creationId xmlns:p14="http://schemas.microsoft.com/office/powerpoint/2010/main" val="339972950"/>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Subtitle 2"/>
              <p:cNvSpPr>
                <a:spLocks noGrp="1"/>
              </p:cNvSpPr>
              <p:nvPr>
                <p:ph type="subTitle" idx="1"/>
              </p:nvPr>
            </p:nvSpPr>
            <p:spPr>
              <a:xfrm>
                <a:off x="609601" y="1371600"/>
                <a:ext cx="8382000" cy="4648200"/>
              </a:xfrm>
            </p:spPr>
            <p:txBody>
              <a:bodyPr/>
              <a:lstStyle/>
              <a:p>
                <a:pPr algn="l"/>
                <a:r>
                  <a:rPr lang="en-US" sz="2400" dirty="0" smtClean="0">
                    <a:solidFill>
                      <a:schemeClr val="tx1"/>
                    </a:solidFill>
                  </a:rPr>
                  <a:t>If four circles are placed around a central circle with diameter of 6 cm, as pictured below, what is the radius length of each of the outer circles? </a:t>
                </a:r>
              </a:p>
              <a:p>
                <a:pPr algn="l"/>
                <a:endParaRPr lang="en-US" sz="1000" dirty="0" smtClean="0">
                  <a:solidFill>
                    <a:schemeClr val="tx1"/>
                  </a:solidFill>
                </a:endParaRPr>
              </a:p>
              <a:p>
                <a:pPr algn="l">
                  <a:spcBef>
                    <a:spcPts val="0"/>
                  </a:spcBef>
                </a:pPr>
                <a14:m>
                  <m:oMathPara xmlns:m="http://schemas.openxmlformats.org/officeDocument/2006/math">
                    <m:oMathParaPr>
                      <m:jc m:val="left"/>
                    </m:oMathParaPr>
                    <m:oMath xmlns:m="http://schemas.openxmlformats.org/officeDocument/2006/math">
                      <m:func>
                        <m:funcPr>
                          <m:ctrlPr>
                            <a:rPr lang="en-US" sz="2400" i="1">
                              <a:solidFill>
                                <a:schemeClr val="tx1"/>
                              </a:solidFill>
                              <a:latin typeface="Cambria Math"/>
                            </a:rPr>
                          </m:ctrlPr>
                        </m:funcPr>
                        <m:fName>
                          <m:r>
                            <m:rPr>
                              <m:sty m:val="p"/>
                            </m:rPr>
                            <a:rPr lang="en-US" sz="2400">
                              <a:solidFill>
                                <a:schemeClr val="tx1"/>
                              </a:solidFill>
                              <a:latin typeface="Cambria Math"/>
                            </a:rPr>
                            <m:t>sin</m:t>
                          </m:r>
                        </m:fName>
                        <m:e>
                          <m:r>
                            <a:rPr lang="en-US" sz="2400" i="1">
                              <a:solidFill>
                                <a:schemeClr val="tx1"/>
                              </a:solidFill>
                              <a:latin typeface="Cambria Math"/>
                            </a:rPr>
                            <m:t>45</m:t>
                          </m:r>
                        </m:e>
                      </m:func>
                      <m:r>
                        <a:rPr lang="en-US" sz="2400" i="1">
                          <a:solidFill>
                            <a:schemeClr val="tx1"/>
                          </a:solidFill>
                          <a:latin typeface="Cambria Math"/>
                        </a:rPr>
                        <m:t>=</m:t>
                      </m:r>
                      <m:f>
                        <m:fPr>
                          <m:ctrlPr>
                            <a:rPr lang="en-US" sz="2400" i="1">
                              <a:solidFill>
                                <a:schemeClr val="tx1"/>
                              </a:solidFill>
                              <a:latin typeface="Cambria Math"/>
                            </a:rPr>
                          </m:ctrlPr>
                        </m:fPr>
                        <m:num>
                          <m:r>
                            <a:rPr lang="en-US" sz="2400" i="1">
                              <a:solidFill>
                                <a:schemeClr val="tx1"/>
                              </a:solidFill>
                              <a:latin typeface="Cambria Math"/>
                            </a:rPr>
                            <m:t>3+</m:t>
                          </m:r>
                          <m:r>
                            <a:rPr lang="en-US" sz="2400" i="1">
                              <a:solidFill>
                                <a:schemeClr val="tx1"/>
                              </a:solidFill>
                              <a:latin typeface="Cambria Math"/>
                            </a:rPr>
                            <m:t>𝑡</m:t>
                          </m:r>
                        </m:num>
                        <m:den>
                          <m:r>
                            <a:rPr lang="en-US" sz="2400" i="1">
                              <a:solidFill>
                                <a:schemeClr val="tx1"/>
                              </a:solidFill>
                              <a:latin typeface="Cambria Math"/>
                            </a:rPr>
                            <m:t>2</m:t>
                          </m:r>
                          <m:r>
                            <a:rPr lang="en-US" sz="2400" i="1">
                              <a:solidFill>
                                <a:schemeClr val="tx1"/>
                              </a:solidFill>
                              <a:latin typeface="Cambria Math"/>
                            </a:rPr>
                            <m:t>𝑡</m:t>
                          </m:r>
                        </m:den>
                      </m:f>
                    </m:oMath>
                  </m:oMathPara>
                </a14:m>
                <a:endParaRPr lang="en-US" sz="2400" dirty="0">
                  <a:solidFill>
                    <a:schemeClr val="tx1"/>
                  </a:solidFill>
                </a:endParaRPr>
              </a:p>
              <a:p>
                <a:pPr algn="l">
                  <a:spcBef>
                    <a:spcPts val="0"/>
                  </a:spcBef>
                </a:pPr>
                <a14:m>
                  <m:oMathPara xmlns:m="http://schemas.openxmlformats.org/officeDocument/2006/math">
                    <m:oMathParaPr>
                      <m:jc m:val="left"/>
                    </m:oMathParaPr>
                    <m:oMath xmlns:m="http://schemas.openxmlformats.org/officeDocument/2006/math">
                      <m:r>
                        <a:rPr lang="en-US" sz="2400" i="1">
                          <a:solidFill>
                            <a:schemeClr val="tx1"/>
                          </a:solidFill>
                          <a:latin typeface="Cambria Math"/>
                        </a:rPr>
                        <m:t>2</m:t>
                      </m:r>
                      <m:r>
                        <a:rPr lang="en-US" sz="2400" i="1">
                          <a:solidFill>
                            <a:schemeClr val="tx1"/>
                          </a:solidFill>
                          <a:latin typeface="Cambria Math"/>
                        </a:rPr>
                        <m:t>𝑡</m:t>
                      </m:r>
                      <m:r>
                        <a:rPr lang="en-US" sz="2400" i="1">
                          <a:solidFill>
                            <a:schemeClr val="tx1"/>
                          </a:solidFill>
                          <a:latin typeface="Cambria Math"/>
                        </a:rPr>
                        <m:t>(</m:t>
                      </m:r>
                      <m:func>
                        <m:funcPr>
                          <m:ctrlPr>
                            <a:rPr lang="en-US" sz="2400" i="1">
                              <a:solidFill>
                                <a:schemeClr val="tx1"/>
                              </a:solidFill>
                              <a:latin typeface="Cambria Math"/>
                            </a:rPr>
                          </m:ctrlPr>
                        </m:funcPr>
                        <m:fName>
                          <m:r>
                            <m:rPr>
                              <m:sty m:val="p"/>
                            </m:rPr>
                            <a:rPr lang="en-US" sz="2400">
                              <a:solidFill>
                                <a:schemeClr val="tx1"/>
                              </a:solidFill>
                              <a:latin typeface="Cambria Math"/>
                            </a:rPr>
                            <m:t>sin</m:t>
                          </m:r>
                        </m:fName>
                        <m:e>
                          <m:r>
                            <a:rPr lang="en-US" sz="2400" i="1">
                              <a:solidFill>
                                <a:schemeClr val="tx1"/>
                              </a:solidFill>
                              <a:latin typeface="Cambria Math"/>
                            </a:rPr>
                            <m:t>45)=3+</m:t>
                          </m:r>
                          <m:r>
                            <a:rPr lang="en-US" sz="2400" i="1">
                              <a:solidFill>
                                <a:schemeClr val="tx1"/>
                              </a:solidFill>
                              <a:latin typeface="Cambria Math"/>
                            </a:rPr>
                            <m:t>𝑡</m:t>
                          </m:r>
                        </m:e>
                      </m:func>
                    </m:oMath>
                  </m:oMathPara>
                </a14:m>
                <a:endParaRPr lang="en-US" sz="2400" dirty="0">
                  <a:solidFill>
                    <a:schemeClr val="tx1"/>
                  </a:solidFill>
                </a:endParaRPr>
              </a:p>
              <a:p>
                <a:pPr algn="l">
                  <a:spcBef>
                    <a:spcPts val="0"/>
                  </a:spcBef>
                </a:pPr>
                <a14:m>
                  <m:oMathPara xmlns:m="http://schemas.openxmlformats.org/officeDocument/2006/math">
                    <m:oMathParaPr>
                      <m:jc m:val="left"/>
                    </m:oMathParaPr>
                    <m:oMath xmlns:m="http://schemas.openxmlformats.org/officeDocument/2006/math">
                      <m:r>
                        <a:rPr lang="en-US" sz="2400" i="1">
                          <a:solidFill>
                            <a:schemeClr val="tx1"/>
                          </a:solidFill>
                          <a:latin typeface="Cambria Math"/>
                        </a:rPr>
                        <m:t>2</m:t>
                      </m:r>
                      <m:r>
                        <a:rPr lang="en-US" sz="2400" i="1">
                          <a:solidFill>
                            <a:schemeClr val="tx1"/>
                          </a:solidFill>
                          <a:latin typeface="Cambria Math"/>
                        </a:rPr>
                        <m:t>𝑡</m:t>
                      </m:r>
                      <m:r>
                        <a:rPr lang="en-US" sz="2400" i="1">
                          <a:solidFill>
                            <a:schemeClr val="tx1"/>
                          </a:solidFill>
                          <a:latin typeface="Cambria Math"/>
                        </a:rPr>
                        <m:t>(</m:t>
                      </m:r>
                      <m:func>
                        <m:funcPr>
                          <m:ctrlPr>
                            <a:rPr lang="en-US" sz="2400" i="1">
                              <a:solidFill>
                                <a:schemeClr val="tx1"/>
                              </a:solidFill>
                              <a:latin typeface="Cambria Math"/>
                            </a:rPr>
                          </m:ctrlPr>
                        </m:funcPr>
                        <m:fName>
                          <m:r>
                            <m:rPr>
                              <m:sty m:val="p"/>
                            </m:rPr>
                            <a:rPr lang="en-US" sz="2400">
                              <a:solidFill>
                                <a:schemeClr val="tx1"/>
                              </a:solidFill>
                              <a:latin typeface="Cambria Math"/>
                            </a:rPr>
                            <m:t>sin</m:t>
                          </m:r>
                        </m:fName>
                        <m:e>
                          <m:r>
                            <a:rPr lang="en-US" sz="2400" i="1">
                              <a:solidFill>
                                <a:schemeClr val="tx1"/>
                              </a:solidFill>
                              <a:latin typeface="Cambria Math"/>
                            </a:rPr>
                            <m:t>45)−</m:t>
                          </m:r>
                          <m:r>
                            <a:rPr lang="en-US" sz="2400" i="1">
                              <a:solidFill>
                                <a:schemeClr val="tx1"/>
                              </a:solidFill>
                              <a:latin typeface="Cambria Math"/>
                            </a:rPr>
                            <m:t>𝑡</m:t>
                          </m:r>
                          <m:r>
                            <a:rPr lang="en-US" sz="2400" i="1">
                              <a:solidFill>
                                <a:schemeClr val="tx1"/>
                              </a:solidFill>
                              <a:latin typeface="Cambria Math"/>
                            </a:rPr>
                            <m:t>=3</m:t>
                          </m:r>
                        </m:e>
                      </m:func>
                    </m:oMath>
                  </m:oMathPara>
                </a14:m>
                <a:endParaRPr lang="en-US" sz="2400" dirty="0">
                  <a:solidFill>
                    <a:schemeClr val="tx1"/>
                  </a:solidFill>
                </a:endParaRPr>
              </a:p>
              <a:p>
                <a:pPr algn="l">
                  <a:spcBef>
                    <a:spcPts val="0"/>
                  </a:spcBef>
                </a:pPr>
                <a14:m>
                  <m:oMathPara xmlns:m="http://schemas.openxmlformats.org/officeDocument/2006/math">
                    <m:oMathParaPr>
                      <m:jc m:val="left"/>
                    </m:oMathParaPr>
                    <m:oMath xmlns:m="http://schemas.openxmlformats.org/officeDocument/2006/math">
                      <m:r>
                        <a:rPr lang="en-US" sz="2400" i="1">
                          <a:solidFill>
                            <a:schemeClr val="tx1"/>
                          </a:solidFill>
                          <a:latin typeface="Cambria Math"/>
                        </a:rPr>
                        <m:t>𝑡</m:t>
                      </m:r>
                      <m:r>
                        <a:rPr lang="en-US" sz="2400" i="1">
                          <a:solidFill>
                            <a:schemeClr val="tx1"/>
                          </a:solidFill>
                          <a:latin typeface="Cambria Math"/>
                        </a:rPr>
                        <m:t>(2(</m:t>
                      </m:r>
                      <m:func>
                        <m:funcPr>
                          <m:ctrlPr>
                            <a:rPr lang="en-US" sz="2400" i="1">
                              <a:solidFill>
                                <a:schemeClr val="tx1"/>
                              </a:solidFill>
                              <a:latin typeface="Cambria Math"/>
                            </a:rPr>
                          </m:ctrlPr>
                        </m:funcPr>
                        <m:fName>
                          <m:r>
                            <m:rPr>
                              <m:sty m:val="p"/>
                            </m:rPr>
                            <a:rPr lang="en-US" sz="2400">
                              <a:solidFill>
                                <a:schemeClr val="tx1"/>
                              </a:solidFill>
                              <a:latin typeface="Cambria Math"/>
                            </a:rPr>
                            <m:t>sin</m:t>
                          </m:r>
                        </m:fName>
                        <m:e>
                          <m:r>
                            <a:rPr lang="en-US" sz="2400" i="1">
                              <a:solidFill>
                                <a:schemeClr val="tx1"/>
                              </a:solidFill>
                              <a:latin typeface="Cambria Math"/>
                            </a:rPr>
                            <m:t>45)−1)=3</m:t>
                          </m:r>
                        </m:e>
                      </m:func>
                    </m:oMath>
                  </m:oMathPara>
                </a14:m>
                <a:endParaRPr lang="en-US" sz="2400" dirty="0">
                  <a:solidFill>
                    <a:schemeClr val="tx1"/>
                  </a:solidFill>
                </a:endParaRPr>
              </a:p>
            </p:txBody>
          </p:sp>
        </mc:Choice>
        <mc:Fallback xmlns="">
          <p:sp>
            <p:nvSpPr>
              <p:cNvPr id="3" name="Subtitle 2"/>
              <p:cNvSpPr>
                <a:spLocks noGrp="1" noRot="1" noChangeAspect="1" noMove="1" noResize="1" noEditPoints="1" noAdjustHandles="1" noChangeArrowheads="1" noChangeShapeType="1" noTextEdit="1"/>
              </p:cNvSpPr>
              <p:nvPr>
                <p:ph type="subTitle" idx="1"/>
              </p:nvPr>
            </p:nvSpPr>
            <p:spPr>
              <a:xfrm>
                <a:off x="609601" y="1371600"/>
                <a:ext cx="8382000" cy="4648200"/>
              </a:xfrm>
              <a:blipFill rotWithShape="1">
                <a:blip r:embed="rId3"/>
                <a:stretch>
                  <a:fillRect l="-1091" t="-917" r="-218"/>
                </a:stretch>
              </a:blipFill>
            </p:spPr>
            <p:txBody>
              <a:bodyPr/>
              <a:lstStyle/>
              <a:p>
                <a:r>
                  <a:rPr lang="en-US">
                    <a:noFill/>
                  </a:rPr>
                  <a:t> </a:t>
                </a:r>
              </a:p>
            </p:txBody>
          </p:sp>
        </mc:Fallback>
      </mc:AlternateContent>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1905000" y="304801"/>
            <a:ext cx="5334000" cy="990599"/>
          </a:xfrm>
          <a:solidFill>
            <a:schemeClr val="bg2">
              <a:lumMod val="75000"/>
            </a:schemeClr>
          </a:solidFill>
          <a:scene3d>
            <a:camera prst="orthographicFront"/>
            <a:lightRig rig="threePt" dir="t"/>
          </a:scene3d>
          <a:sp3d prstMaterial="metal">
            <a:bevelT w="165100" prst="coolSlant"/>
          </a:sp3d>
        </p:spPr>
        <p:txBody>
          <a:bodyPr>
            <a:sp3d extrusionH="57150">
              <a:bevelT w="38100" h="38100" prst="relaxedInset"/>
            </a:sp3d>
          </a:bodyPr>
          <a:lstStyle/>
          <a:p>
            <a:r>
              <a:rPr lang="en-US" dirty="0" smtClean="0"/>
              <a:t>Activate your Brain </a:t>
            </a:r>
            <a:endParaRPr lang="en-US" dirty="0"/>
          </a:p>
        </p:txBody>
      </p:sp>
      <p:sp>
        <p:nvSpPr>
          <p:cNvPr id="25" name="TextBox 24"/>
          <p:cNvSpPr txBox="1"/>
          <p:nvPr/>
        </p:nvSpPr>
        <p:spPr>
          <a:xfrm>
            <a:off x="228600" y="5712023"/>
            <a:ext cx="5035225"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G.SRT Seven Circle III</a:t>
            </a:r>
            <a:endParaRPr lang="en-US" sz="1400" dirty="0"/>
          </a:p>
        </p:txBody>
      </p:sp>
      <p:grpSp>
        <p:nvGrpSpPr>
          <p:cNvPr id="49" name="Group 48"/>
          <p:cNvGrpSpPr/>
          <p:nvPr/>
        </p:nvGrpSpPr>
        <p:grpSpPr>
          <a:xfrm>
            <a:off x="5442428" y="2143125"/>
            <a:ext cx="3505200" cy="3495675"/>
            <a:chOff x="0" y="0"/>
            <a:chExt cx="3505200" cy="3495675"/>
          </a:xfrm>
        </p:grpSpPr>
        <p:sp>
          <p:nvSpPr>
            <p:cNvPr id="50" name="Rectangle 49"/>
            <p:cNvSpPr/>
            <p:nvPr/>
          </p:nvSpPr>
          <p:spPr>
            <a:xfrm>
              <a:off x="0" y="0"/>
              <a:ext cx="3505200" cy="34956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51" name="Group 50"/>
            <p:cNvGrpSpPr/>
            <p:nvPr/>
          </p:nvGrpSpPr>
          <p:grpSpPr>
            <a:xfrm>
              <a:off x="76200" y="85725"/>
              <a:ext cx="3363594" cy="3355339"/>
              <a:chOff x="0" y="0"/>
              <a:chExt cx="3363594" cy="3355339"/>
            </a:xfrm>
          </p:grpSpPr>
          <p:grpSp>
            <p:nvGrpSpPr>
              <p:cNvPr id="52" name="Group 51"/>
              <p:cNvGrpSpPr/>
              <p:nvPr/>
            </p:nvGrpSpPr>
            <p:grpSpPr>
              <a:xfrm>
                <a:off x="0" y="0"/>
                <a:ext cx="3363594" cy="3355339"/>
                <a:chOff x="0" y="0"/>
                <a:chExt cx="3363594" cy="3355339"/>
              </a:xfrm>
            </p:grpSpPr>
            <p:grpSp>
              <p:nvGrpSpPr>
                <p:cNvPr id="54" name="Group 53"/>
                <p:cNvGrpSpPr/>
                <p:nvPr/>
              </p:nvGrpSpPr>
              <p:grpSpPr>
                <a:xfrm>
                  <a:off x="0" y="0"/>
                  <a:ext cx="3363594" cy="3355339"/>
                  <a:chOff x="0" y="0"/>
                  <a:chExt cx="3363594" cy="3355339"/>
                </a:xfrm>
              </p:grpSpPr>
              <p:grpSp>
                <p:nvGrpSpPr>
                  <p:cNvPr id="61" name="Group 60"/>
                  <p:cNvGrpSpPr/>
                  <p:nvPr/>
                </p:nvGrpSpPr>
                <p:grpSpPr>
                  <a:xfrm>
                    <a:off x="0" y="0"/>
                    <a:ext cx="3363594" cy="3355339"/>
                    <a:chOff x="0" y="0"/>
                    <a:chExt cx="3364201" cy="3355596"/>
                  </a:xfrm>
                </p:grpSpPr>
                <p:sp>
                  <p:nvSpPr>
                    <p:cNvPr id="63" name="Oval 62"/>
                    <p:cNvSpPr/>
                    <p:nvPr/>
                  </p:nvSpPr>
                  <p:spPr>
                    <a:xfrm>
                      <a:off x="1401289" y="0"/>
                      <a:ext cx="1962912" cy="196046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64" name="Oval 63"/>
                    <p:cNvSpPr/>
                    <p:nvPr/>
                  </p:nvSpPr>
                  <p:spPr>
                    <a:xfrm>
                      <a:off x="0" y="1395351"/>
                      <a:ext cx="1962785" cy="1960245"/>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65" name="Oval 64"/>
                    <p:cNvSpPr>
                      <a:spLocks noChangeAspect="1"/>
                    </p:cNvSpPr>
                    <p:nvPr/>
                  </p:nvSpPr>
                  <p:spPr>
                    <a:xfrm>
                      <a:off x="1971304" y="1977242"/>
                      <a:ext cx="831850" cy="831215"/>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66" name="Group 65"/>
                    <p:cNvGrpSpPr/>
                    <p:nvPr/>
                  </p:nvGrpSpPr>
                  <p:grpSpPr>
                    <a:xfrm>
                      <a:off x="991590" y="979714"/>
                      <a:ext cx="1401288" cy="1413164"/>
                      <a:chOff x="0" y="0"/>
                      <a:chExt cx="1401288" cy="1413164"/>
                    </a:xfrm>
                  </p:grpSpPr>
                  <p:cxnSp>
                    <p:nvCxnSpPr>
                      <p:cNvPr id="71" name="Straight Connector 70"/>
                      <p:cNvCxnSpPr/>
                      <p:nvPr/>
                    </p:nvCxnSpPr>
                    <p:spPr>
                      <a:xfrm flipH="1">
                        <a:off x="0" y="0"/>
                        <a:ext cx="1393668" cy="140890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a:off x="0" y="1413164"/>
                        <a:ext cx="140128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a:off x="1401288" y="0"/>
                        <a:ext cx="0" cy="141316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67" name="Text Box 112"/>
                    <p:cNvSpPr txBox="1"/>
                    <p:nvPr/>
                  </p:nvSpPr>
                  <p:spPr>
                    <a:xfrm>
                      <a:off x="2291938" y="771896"/>
                      <a:ext cx="243205" cy="29654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Q</a:t>
                      </a:r>
                      <a:endParaRPr lang="en-US" sz="1100">
                        <a:effectLst/>
                        <a:ea typeface="Calibri"/>
                        <a:cs typeface="Times New Roman"/>
                      </a:endParaRPr>
                    </a:p>
                  </p:txBody>
                </p:sp>
                <p:sp>
                  <p:nvSpPr>
                    <p:cNvPr id="68" name="Text Box 113"/>
                    <p:cNvSpPr txBox="1"/>
                    <p:nvPr/>
                  </p:nvSpPr>
                  <p:spPr>
                    <a:xfrm>
                      <a:off x="2327564" y="2274125"/>
                      <a:ext cx="243205" cy="29654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O</a:t>
                      </a:r>
                      <a:endParaRPr lang="en-US" sz="1100">
                        <a:effectLst/>
                        <a:ea typeface="Calibri"/>
                        <a:cs typeface="Times New Roman"/>
                      </a:endParaRPr>
                    </a:p>
                  </p:txBody>
                </p:sp>
                <p:sp>
                  <p:nvSpPr>
                    <p:cNvPr id="69" name="Text Box 114"/>
                    <p:cNvSpPr txBox="1"/>
                    <p:nvPr/>
                  </p:nvSpPr>
                  <p:spPr>
                    <a:xfrm>
                      <a:off x="1537855" y="1395351"/>
                      <a:ext cx="243205" cy="29654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R</a:t>
                      </a:r>
                      <a:endParaRPr lang="en-US" sz="1100">
                        <a:effectLst/>
                        <a:ea typeface="Calibri"/>
                        <a:cs typeface="Times New Roman"/>
                      </a:endParaRPr>
                    </a:p>
                  </p:txBody>
                </p:sp>
                <p:sp>
                  <p:nvSpPr>
                    <p:cNvPr id="70" name="Text Box 115"/>
                    <p:cNvSpPr txBox="1"/>
                    <p:nvPr/>
                  </p:nvSpPr>
                  <p:spPr>
                    <a:xfrm>
                      <a:off x="795647" y="2250374"/>
                      <a:ext cx="243444" cy="296883"/>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P</a:t>
                      </a:r>
                      <a:endParaRPr lang="en-US" sz="1100">
                        <a:effectLst/>
                        <a:ea typeface="Calibri"/>
                        <a:cs typeface="Times New Roman"/>
                      </a:endParaRPr>
                    </a:p>
                  </p:txBody>
                </p:sp>
              </p:grpSp>
              <p:sp>
                <p:nvSpPr>
                  <p:cNvPr id="62" name="Rectangle 61"/>
                  <p:cNvSpPr>
                    <a:spLocks noChangeAspect="1"/>
                  </p:cNvSpPr>
                  <p:nvPr/>
                </p:nvSpPr>
                <p:spPr>
                  <a:xfrm>
                    <a:off x="2291937" y="2291937"/>
                    <a:ext cx="100584" cy="100584"/>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55" name="Text Box 117"/>
                <p:cNvSpPr txBox="1"/>
                <p:nvPr/>
              </p:nvSpPr>
              <p:spPr>
                <a:xfrm>
                  <a:off x="2066306" y="2335976"/>
                  <a:ext cx="260350" cy="27305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a:effectLst/>
                      <a:ea typeface="Calibri"/>
                      <a:cs typeface="Times New Roman"/>
                    </a:rPr>
                    <a:t>3</a:t>
                  </a:r>
                </a:p>
              </p:txBody>
            </p:sp>
            <p:sp>
              <p:nvSpPr>
                <p:cNvPr id="56" name="Text Box 118"/>
                <p:cNvSpPr txBox="1"/>
                <p:nvPr/>
              </p:nvSpPr>
              <p:spPr>
                <a:xfrm>
                  <a:off x="2321626" y="1995055"/>
                  <a:ext cx="260350" cy="27305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a:effectLst/>
                      <a:ea typeface="Calibri"/>
                      <a:cs typeface="Times New Roman"/>
                    </a:rPr>
                    <a:t>3</a:t>
                  </a:r>
                </a:p>
              </p:txBody>
            </p:sp>
            <p:sp>
              <p:nvSpPr>
                <p:cNvPr id="57" name="Text Box 119"/>
                <p:cNvSpPr txBox="1"/>
                <p:nvPr/>
              </p:nvSpPr>
              <p:spPr>
                <a:xfrm>
                  <a:off x="2321626" y="1330037"/>
                  <a:ext cx="260350" cy="27305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i="1">
                      <a:effectLst/>
                      <a:ea typeface="Calibri"/>
                      <a:cs typeface="Times New Roman"/>
                    </a:rPr>
                    <a:t>t</a:t>
                  </a:r>
                  <a:endParaRPr lang="en-US" sz="1100">
                    <a:effectLst/>
                    <a:ea typeface="Calibri"/>
                    <a:cs typeface="Times New Roman"/>
                  </a:endParaRPr>
                </a:p>
              </p:txBody>
            </p:sp>
            <p:sp>
              <p:nvSpPr>
                <p:cNvPr id="58" name="Text Box 120"/>
                <p:cNvSpPr txBox="1"/>
                <p:nvPr/>
              </p:nvSpPr>
              <p:spPr>
                <a:xfrm>
                  <a:off x="1805049" y="1187533"/>
                  <a:ext cx="260350" cy="27305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i="1">
                      <a:effectLst/>
                      <a:ea typeface="Calibri"/>
                      <a:cs typeface="Times New Roman"/>
                    </a:rPr>
                    <a:t>t</a:t>
                  </a:r>
                  <a:endParaRPr lang="en-US" sz="1100">
                    <a:effectLst/>
                    <a:ea typeface="Calibri"/>
                    <a:cs typeface="Times New Roman"/>
                  </a:endParaRPr>
                </a:p>
              </p:txBody>
            </p:sp>
            <p:sp>
              <p:nvSpPr>
                <p:cNvPr id="59" name="Text Box 121"/>
                <p:cNvSpPr txBox="1"/>
                <p:nvPr/>
              </p:nvSpPr>
              <p:spPr>
                <a:xfrm>
                  <a:off x="1193470" y="1799112"/>
                  <a:ext cx="260350" cy="27305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i="1">
                      <a:effectLst/>
                      <a:ea typeface="Calibri"/>
                      <a:cs typeface="Times New Roman"/>
                    </a:rPr>
                    <a:t>t</a:t>
                  </a:r>
                  <a:endParaRPr lang="en-US" sz="1100">
                    <a:effectLst/>
                    <a:ea typeface="Calibri"/>
                    <a:cs typeface="Times New Roman"/>
                  </a:endParaRPr>
                </a:p>
              </p:txBody>
            </p:sp>
            <p:sp>
              <p:nvSpPr>
                <p:cNvPr id="60" name="Text Box 122"/>
                <p:cNvSpPr txBox="1"/>
                <p:nvPr/>
              </p:nvSpPr>
              <p:spPr>
                <a:xfrm>
                  <a:off x="1347849" y="2321626"/>
                  <a:ext cx="260350" cy="27305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i="1">
                      <a:effectLst/>
                      <a:ea typeface="Calibri"/>
                      <a:cs typeface="Times New Roman"/>
                    </a:rPr>
                    <a:t>t</a:t>
                  </a:r>
                  <a:endParaRPr lang="en-US" sz="1100">
                    <a:effectLst/>
                    <a:ea typeface="Calibri"/>
                    <a:cs typeface="Times New Roman"/>
                  </a:endParaRPr>
                </a:p>
              </p:txBody>
            </p:sp>
          </p:grpSp>
          <p:sp>
            <p:nvSpPr>
              <p:cNvPr id="53" name="Text Box 123"/>
              <p:cNvSpPr txBox="1"/>
              <p:nvPr/>
            </p:nvSpPr>
            <p:spPr>
              <a:xfrm>
                <a:off x="2126920" y="1066429"/>
                <a:ext cx="414729" cy="326571"/>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a:effectLst/>
                    <a:ea typeface="Calibri"/>
                    <a:cs typeface="Times New Roman"/>
                  </a:rPr>
                  <a:t>45</a:t>
                </a:r>
                <a:r>
                  <a:rPr lang="en-US" sz="1100">
                    <a:effectLst/>
                    <a:ea typeface="Calibri"/>
                    <a:cs typeface="Calibri"/>
                  </a:rPr>
                  <a:t>°</a:t>
                </a:r>
                <a:endParaRPr lang="en-US" sz="1100">
                  <a:effectLst/>
                  <a:ea typeface="Calibri"/>
                  <a:cs typeface="Times New Roman"/>
                </a:endParaRPr>
              </a:p>
            </p:txBody>
          </p:sp>
        </p:grpSp>
      </p:grpSp>
    </p:spTree>
    <p:extLst>
      <p:ext uri="{BB962C8B-B14F-4D97-AF65-F5344CB8AC3E}">
        <p14:creationId xmlns:p14="http://schemas.microsoft.com/office/powerpoint/2010/main" val="3171450184"/>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Subtitle 2"/>
              <p:cNvSpPr>
                <a:spLocks noGrp="1"/>
              </p:cNvSpPr>
              <p:nvPr>
                <p:ph type="subTitle" idx="1"/>
              </p:nvPr>
            </p:nvSpPr>
            <p:spPr>
              <a:xfrm>
                <a:off x="609601" y="1371600"/>
                <a:ext cx="8382000" cy="4648200"/>
              </a:xfrm>
            </p:spPr>
            <p:txBody>
              <a:bodyPr/>
              <a:lstStyle/>
              <a:p>
                <a:pPr algn="l"/>
                <a:r>
                  <a:rPr lang="en-US" sz="2400" dirty="0" smtClean="0">
                    <a:solidFill>
                      <a:schemeClr val="tx1"/>
                    </a:solidFill>
                  </a:rPr>
                  <a:t>If four circles are placed around a central circle with diameter of 6 cm, as pictured below, what is the radius length of each of the outer circles? </a:t>
                </a:r>
              </a:p>
              <a:p>
                <a:pPr algn="l"/>
                <a:endParaRPr lang="en-US" sz="1000" dirty="0" smtClean="0">
                  <a:solidFill>
                    <a:schemeClr val="tx1"/>
                  </a:solidFill>
                </a:endParaRPr>
              </a:p>
              <a:p>
                <a:pPr algn="l">
                  <a:spcBef>
                    <a:spcPts val="0"/>
                  </a:spcBef>
                </a:pPr>
                <a14:m>
                  <m:oMathPara xmlns:m="http://schemas.openxmlformats.org/officeDocument/2006/math">
                    <m:oMathParaPr>
                      <m:jc m:val="left"/>
                    </m:oMathParaPr>
                    <m:oMath xmlns:m="http://schemas.openxmlformats.org/officeDocument/2006/math">
                      <m:func>
                        <m:funcPr>
                          <m:ctrlPr>
                            <a:rPr lang="en-US" sz="2400" i="1">
                              <a:solidFill>
                                <a:schemeClr val="tx1"/>
                              </a:solidFill>
                              <a:latin typeface="Cambria Math"/>
                            </a:rPr>
                          </m:ctrlPr>
                        </m:funcPr>
                        <m:fName>
                          <m:r>
                            <m:rPr>
                              <m:sty m:val="p"/>
                            </m:rPr>
                            <a:rPr lang="en-US" sz="2400">
                              <a:solidFill>
                                <a:schemeClr val="tx1"/>
                              </a:solidFill>
                              <a:latin typeface="Cambria Math"/>
                            </a:rPr>
                            <m:t>sin</m:t>
                          </m:r>
                        </m:fName>
                        <m:e>
                          <m:r>
                            <a:rPr lang="en-US" sz="2400" i="1">
                              <a:solidFill>
                                <a:schemeClr val="tx1"/>
                              </a:solidFill>
                              <a:latin typeface="Cambria Math"/>
                            </a:rPr>
                            <m:t>45</m:t>
                          </m:r>
                        </m:e>
                      </m:func>
                      <m:r>
                        <a:rPr lang="en-US" sz="2400" i="1">
                          <a:solidFill>
                            <a:schemeClr val="tx1"/>
                          </a:solidFill>
                          <a:latin typeface="Cambria Math"/>
                        </a:rPr>
                        <m:t>=</m:t>
                      </m:r>
                      <m:f>
                        <m:fPr>
                          <m:ctrlPr>
                            <a:rPr lang="en-US" sz="2400" i="1">
                              <a:solidFill>
                                <a:schemeClr val="tx1"/>
                              </a:solidFill>
                              <a:latin typeface="Cambria Math"/>
                            </a:rPr>
                          </m:ctrlPr>
                        </m:fPr>
                        <m:num>
                          <m:r>
                            <a:rPr lang="en-US" sz="2400" i="1">
                              <a:solidFill>
                                <a:schemeClr val="tx1"/>
                              </a:solidFill>
                              <a:latin typeface="Cambria Math"/>
                            </a:rPr>
                            <m:t>3+</m:t>
                          </m:r>
                          <m:r>
                            <a:rPr lang="en-US" sz="2400" i="1">
                              <a:solidFill>
                                <a:schemeClr val="tx1"/>
                              </a:solidFill>
                              <a:latin typeface="Cambria Math"/>
                            </a:rPr>
                            <m:t>𝑡</m:t>
                          </m:r>
                        </m:num>
                        <m:den>
                          <m:r>
                            <a:rPr lang="en-US" sz="2400" i="1">
                              <a:solidFill>
                                <a:schemeClr val="tx1"/>
                              </a:solidFill>
                              <a:latin typeface="Cambria Math"/>
                            </a:rPr>
                            <m:t>2</m:t>
                          </m:r>
                          <m:r>
                            <a:rPr lang="en-US" sz="2400" i="1">
                              <a:solidFill>
                                <a:schemeClr val="tx1"/>
                              </a:solidFill>
                              <a:latin typeface="Cambria Math"/>
                            </a:rPr>
                            <m:t>𝑡</m:t>
                          </m:r>
                        </m:den>
                      </m:f>
                    </m:oMath>
                  </m:oMathPara>
                </a14:m>
                <a:endParaRPr lang="en-US" sz="2400" dirty="0">
                  <a:solidFill>
                    <a:schemeClr val="tx1"/>
                  </a:solidFill>
                </a:endParaRPr>
              </a:p>
              <a:p>
                <a:pPr algn="l">
                  <a:spcBef>
                    <a:spcPts val="0"/>
                  </a:spcBef>
                </a:pPr>
                <a14:m>
                  <m:oMathPara xmlns:m="http://schemas.openxmlformats.org/officeDocument/2006/math">
                    <m:oMathParaPr>
                      <m:jc m:val="left"/>
                    </m:oMathParaPr>
                    <m:oMath xmlns:m="http://schemas.openxmlformats.org/officeDocument/2006/math">
                      <m:r>
                        <a:rPr lang="en-US" sz="2400" i="1">
                          <a:solidFill>
                            <a:schemeClr val="tx1"/>
                          </a:solidFill>
                          <a:latin typeface="Cambria Math"/>
                        </a:rPr>
                        <m:t>2</m:t>
                      </m:r>
                      <m:r>
                        <a:rPr lang="en-US" sz="2400" i="1">
                          <a:solidFill>
                            <a:schemeClr val="tx1"/>
                          </a:solidFill>
                          <a:latin typeface="Cambria Math"/>
                        </a:rPr>
                        <m:t>𝑡</m:t>
                      </m:r>
                      <m:r>
                        <a:rPr lang="en-US" sz="2400" i="1">
                          <a:solidFill>
                            <a:schemeClr val="tx1"/>
                          </a:solidFill>
                          <a:latin typeface="Cambria Math"/>
                        </a:rPr>
                        <m:t>(</m:t>
                      </m:r>
                      <m:func>
                        <m:funcPr>
                          <m:ctrlPr>
                            <a:rPr lang="en-US" sz="2400" i="1">
                              <a:solidFill>
                                <a:schemeClr val="tx1"/>
                              </a:solidFill>
                              <a:latin typeface="Cambria Math"/>
                            </a:rPr>
                          </m:ctrlPr>
                        </m:funcPr>
                        <m:fName>
                          <m:r>
                            <m:rPr>
                              <m:sty m:val="p"/>
                            </m:rPr>
                            <a:rPr lang="en-US" sz="2400">
                              <a:solidFill>
                                <a:schemeClr val="tx1"/>
                              </a:solidFill>
                              <a:latin typeface="Cambria Math"/>
                            </a:rPr>
                            <m:t>sin</m:t>
                          </m:r>
                        </m:fName>
                        <m:e>
                          <m:r>
                            <a:rPr lang="en-US" sz="2400" i="1">
                              <a:solidFill>
                                <a:schemeClr val="tx1"/>
                              </a:solidFill>
                              <a:latin typeface="Cambria Math"/>
                            </a:rPr>
                            <m:t>45)=3+</m:t>
                          </m:r>
                          <m:r>
                            <a:rPr lang="en-US" sz="2400" i="1">
                              <a:solidFill>
                                <a:schemeClr val="tx1"/>
                              </a:solidFill>
                              <a:latin typeface="Cambria Math"/>
                            </a:rPr>
                            <m:t>𝑡</m:t>
                          </m:r>
                        </m:e>
                      </m:func>
                    </m:oMath>
                  </m:oMathPara>
                </a14:m>
                <a:endParaRPr lang="en-US" sz="2400" dirty="0">
                  <a:solidFill>
                    <a:schemeClr val="tx1"/>
                  </a:solidFill>
                </a:endParaRPr>
              </a:p>
              <a:p>
                <a:pPr algn="l">
                  <a:spcBef>
                    <a:spcPts val="0"/>
                  </a:spcBef>
                </a:pPr>
                <a14:m>
                  <m:oMathPara xmlns:m="http://schemas.openxmlformats.org/officeDocument/2006/math">
                    <m:oMathParaPr>
                      <m:jc m:val="left"/>
                    </m:oMathParaPr>
                    <m:oMath xmlns:m="http://schemas.openxmlformats.org/officeDocument/2006/math">
                      <m:r>
                        <a:rPr lang="en-US" sz="2400" i="1">
                          <a:solidFill>
                            <a:schemeClr val="tx1"/>
                          </a:solidFill>
                          <a:latin typeface="Cambria Math"/>
                        </a:rPr>
                        <m:t>2</m:t>
                      </m:r>
                      <m:r>
                        <a:rPr lang="en-US" sz="2400" i="1">
                          <a:solidFill>
                            <a:schemeClr val="tx1"/>
                          </a:solidFill>
                          <a:latin typeface="Cambria Math"/>
                        </a:rPr>
                        <m:t>𝑡</m:t>
                      </m:r>
                      <m:r>
                        <a:rPr lang="en-US" sz="2400" i="1">
                          <a:solidFill>
                            <a:schemeClr val="tx1"/>
                          </a:solidFill>
                          <a:latin typeface="Cambria Math"/>
                        </a:rPr>
                        <m:t>(</m:t>
                      </m:r>
                      <m:func>
                        <m:funcPr>
                          <m:ctrlPr>
                            <a:rPr lang="en-US" sz="2400" i="1">
                              <a:solidFill>
                                <a:schemeClr val="tx1"/>
                              </a:solidFill>
                              <a:latin typeface="Cambria Math"/>
                            </a:rPr>
                          </m:ctrlPr>
                        </m:funcPr>
                        <m:fName>
                          <m:r>
                            <m:rPr>
                              <m:sty m:val="p"/>
                            </m:rPr>
                            <a:rPr lang="en-US" sz="2400">
                              <a:solidFill>
                                <a:schemeClr val="tx1"/>
                              </a:solidFill>
                              <a:latin typeface="Cambria Math"/>
                            </a:rPr>
                            <m:t>sin</m:t>
                          </m:r>
                        </m:fName>
                        <m:e>
                          <m:r>
                            <a:rPr lang="en-US" sz="2400" i="1">
                              <a:solidFill>
                                <a:schemeClr val="tx1"/>
                              </a:solidFill>
                              <a:latin typeface="Cambria Math"/>
                            </a:rPr>
                            <m:t>45)−</m:t>
                          </m:r>
                          <m:r>
                            <a:rPr lang="en-US" sz="2400" i="1">
                              <a:solidFill>
                                <a:schemeClr val="tx1"/>
                              </a:solidFill>
                              <a:latin typeface="Cambria Math"/>
                            </a:rPr>
                            <m:t>𝑡</m:t>
                          </m:r>
                          <m:r>
                            <a:rPr lang="en-US" sz="2400" i="1">
                              <a:solidFill>
                                <a:schemeClr val="tx1"/>
                              </a:solidFill>
                              <a:latin typeface="Cambria Math"/>
                            </a:rPr>
                            <m:t>=3</m:t>
                          </m:r>
                        </m:e>
                      </m:func>
                    </m:oMath>
                  </m:oMathPara>
                </a14:m>
                <a:endParaRPr lang="en-US" sz="2400" dirty="0">
                  <a:solidFill>
                    <a:schemeClr val="tx1"/>
                  </a:solidFill>
                </a:endParaRPr>
              </a:p>
              <a:p>
                <a:pPr algn="l">
                  <a:spcBef>
                    <a:spcPts val="0"/>
                  </a:spcBef>
                </a:pPr>
                <a14:m>
                  <m:oMathPara xmlns:m="http://schemas.openxmlformats.org/officeDocument/2006/math">
                    <m:oMathParaPr>
                      <m:jc m:val="left"/>
                    </m:oMathParaPr>
                    <m:oMath xmlns:m="http://schemas.openxmlformats.org/officeDocument/2006/math">
                      <m:r>
                        <a:rPr lang="en-US" sz="2400" i="1">
                          <a:solidFill>
                            <a:schemeClr val="tx1"/>
                          </a:solidFill>
                          <a:latin typeface="Cambria Math"/>
                        </a:rPr>
                        <m:t>𝑡</m:t>
                      </m:r>
                      <m:r>
                        <a:rPr lang="en-US" sz="2400" i="1">
                          <a:solidFill>
                            <a:schemeClr val="tx1"/>
                          </a:solidFill>
                          <a:latin typeface="Cambria Math"/>
                        </a:rPr>
                        <m:t>(2(</m:t>
                      </m:r>
                      <m:func>
                        <m:funcPr>
                          <m:ctrlPr>
                            <a:rPr lang="en-US" sz="2400" i="1">
                              <a:solidFill>
                                <a:schemeClr val="tx1"/>
                              </a:solidFill>
                              <a:latin typeface="Cambria Math"/>
                            </a:rPr>
                          </m:ctrlPr>
                        </m:funcPr>
                        <m:fName>
                          <m:r>
                            <m:rPr>
                              <m:sty m:val="p"/>
                            </m:rPr>
                            <a:rPr lang="en-US" sz="2400">
                              <a:solidFill>
                                <a:schemeClr val="tx1"/>
                              </a:solidFill>
                              <a:latin typeface="Cambria Math"/>
                            </a:rPr>
                            <m:t>sin</m:t>
                          </m:r>
                        </m:fName>
                        <m:e>
                          <m:r>
                            <a:rPr lang="en-US" sz="2400" i="1">
                              <a:solidFill>
                                <a:schemeClr val="tx1"/>
                              </a:solidFill>
                              <a:latin typeface="Cambria Math"/>
                            </a:rPr>
                            <m:t>45)−1)=3</m:t>
                          </m:r>
                        </m:e>
                      </m:func>
                    </m:oMath>
                  </m:oMathPara>
                </a14:m>
                <a:endParaRPr lang="en-US" sz="2400" dirty="0">
                  <a:solidFill>
                    <a:schemeClr val="tx1"/>
                  </a:solidFill>
                </a:endParaRPr>
              </a:p>
              <a:p>
                <a:pPr algn="l">
                  <a:spcBef>
                    <a:spcPts val="0"/>
                  </a:spcBef>
                </a:pPr>
                <a14:m>
                  <m:oMathPara xmlns:m="http://schemas.openxmlformats.org/officeDocument/2006/math">
                    <m:oMathParaPr>
                      <m:jc m:val="left"/>
                    </m:oMathParaPr>
                    <m:oMath xmlns:m="http://schemas.openxmlformats.org/officeDocument/2006/math">
                      <m:r>
                        <a:rPr lang="en-US" sz="2400" i="1">
                          <a:solidFill>
                            <a:schemeClr val="tx1"/>
                          </a:solidFill>
                          <a:latin typeface="Cambria Math"/>
                        </a:rPr>
                        <m:t>𝑡</m:t>
                      </m:r>
                      <m:r>
                        <a:rPr lang="en-US" sz="2400" i="1">
                          <a:solidFill>
                            <a:schemeClr val="tx1"/>
                          </a:solidFill>
                          <a:latin typeface="Cambria Math"/>
                        </a:rPr>
                        <m:t>=</m:t>
                      </m:r>
                      <m:f>
                        <m:fPr>
                          <m:ctrlPr>
                            <a:rPr lang="en-US" sz="2400" i="1">
                              <a:solidFill>
                                <a:schemeClr val="tx1"/>
                              </a:solidFill>
                              <a:latin typeface="Cambria Math"/>
                            </a:rPr>
                          </m:ctrlPr>
                        </m:fPr>
                        <m:num>
                          <m:r>
                            <a:rPr lang="en-US" sz="2400" i="1">
                              <a:solidFill>
                                <a:schemeClr val="tx1"/>
                              </a:solidFill>
                              <a:latin typeface="Cambria Math"/>
                            </a:rPr>
                            <m:t>3</m:t>
                          </m:r>
                        </m:num>
                        <m:den>
                          <m:r>
                            <a:rPr lang="en-US" sz="2400" i="1">
                              <a:solidFill>
                                <a:schemeClr val="tx1"/>
                              </a:solidFill>
                              <a:latin typeface="Cambria Math"/>
                            </a:rPr>
                            <m:t>(2</m:t>
                          </m:r>
                          <m:func>
                            <m:funcPr>
                              <m:ctrlPr>
                                <a:rPr lang="en-US" sz="2400" i="1">
                                  <a:solidFill>
                                    <a:schemeClr val="tx1"/>
                                  </a:solidFill>
                                  <a:latin typeface="Cambria Math"/>
                                </a:rPr>
                              </m:ctrlPr>
                            </m:funcPr>
                            <m:fName>
                              <m:r>
                                <m:rPr>
                                  <m:sty m:val="p"/>
                                </m:rPr>
                                <a:rPr lang="en-US" sz="2400">
                                  <a:solidFill>
                                    <a:schemeClr val="tx1"/>
                                  </a:solidFill>
                                  <a:latin typeface="Cambria Math"/>
                                </a:rPr>
                                <m:t>sin</m:t>
                              </m:r>
                            </m:fName>
                            <m:e>
                              <m:r>
                                <a:rPr lang="en-US" sz="2400" i="1">
                                  <a:solidFill>
                                    <a:schemeClr val="tx1"/>
                                  </a:solidFill>
                                  <a:latin typeface="Cambria Math"/>
                                </a:rPr>
                                <m:t>45)−1</m:t>
                              </m:r>
                            </m:e>
                          </m:func>
                        </m:den>
                      </m:f>
                    </m:oMath>
                  </m:oMathPara>
                </a14:m>
                <a:endParaRPr lang="en-US" sz="2400" dirty="0">
                  <a:solidFill>
                    <a:schemeClr val="tx1"/>
                  </a:solidFill>
                </a:endParaRPr>
              </a:p>
              <a:p>
                <a:pPr algn="l"/>
                <a:endParaRPr lang="en-US" dirty="0" smtClean="0">
                  <a:solidFill>
                    <a:schemeClr val="tx1"/>
                  </a:solidFill>
                </a:endParaRPr>
              </a:p>
            </p:txBody>
          </p:sp>
        </mc:Choice>
        <mc:Fallback xmlns="">
          <p:sp>
            <p:nvSpPr>
              <p:cNvPr id="3" name="Subtitle 2"/>
              <p:cNvSpPr>
                <a:spLocks noGrp="1" noRot="1" noChangeAspect="1" noMove="1" noResize="1" noEditPoints="1" noAdjustHandles="1" noChangeArrowheads="1" noChangeShapeType="1" noTextEdit="1"/>
              </p:cNvSpPr>
              <p:nvPr>
                <p:ph type="subTitle" idx="1"/>
              </p:nvPr>
            </p:nvSpPr>
            <p:spPr>
              <a:xfrm>
                <a:off x="609601" y="1371600"/>
                <a:ext cx="8382000" cy="4648200"/>
              </a:xfrm>
              <a:blipFill rotWithShape="1">
                <a:blip r:embed="rId3"/>
                <a:stretch>
                  <a:fillRect l="-1091" t="-917" r="-218"/>
                </a:stretch>
              </a:blipFill>
            </p:spPr>
            <p:txBody>
              <a:bodyPr/>
              <a:lstStyle/>
              <a:p>
                <a:r>
                  <a:rPr lang="en-US">
                    <a:noFill/>
                  </a:rPr>
                  <a:t> </a:t>
                </a:r>
              </a:p>
            </p:txBody>
          </p:sp>
        </mc:Fallback>
      </mc:AlternateContent>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1905000" y="304801"/>
            <a:ext cx="5334000" cy="990599"/>
          </a:xfrm>
          <a:solidFill>
            <a:schemeClr val="bg2">
              <a:lumMod val="75000"/>
            </a:schemeClr>
          </a:solidFill>
          <a:scene3d>
            <a:camera prst="orthographicFront"/>
            <a:lightRig rig="threePt" dir="t"/>
          </a:scene3d>
          <a:sp3d prstMaterial="metal">
            <a:bevelT w="165100" prst="coolSlant"/>
          </a:sp3d>
        </p:spPr>
        <p:txBody>
          <a:bodyPr>
            <a:sp3d extrusionH="57150">
              <a:bevelT w="38100" h="38100" prst="relaxedInset"/>
            </a:sp3d>
          </a:bodyPr>
          <a:lstStyle/>
          <a:p>
            <a:r>
              <a:rPr lang="en-US" dirty="0" smtClean="0"/>
              <a:t>Activate your Brain </a:t>
            </a:r>
            <a:endParaRPr lang="en-US" dirty="0"/>
          </a:p>
        </p:txBody>
      </p:sp>
      <p:sp>
        <p:nvSpPr>
          <p:cNvPr id="25" name="TextBox 24"/>
          <p:cNvSpPr txBox="1"/>
          <p:nvPr/>
        </p:nvSpPr>
        <p:spPr>
          <a:xfrm>
            <a:off x="228600" y="5712023"/>
            <a:ext cx="5035225"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G.SRT Seven Circle III</a:t>
            </a:r>
            <a:endParaRPr lang="en-US" sz="1400" dirty="0"/>
          </a:p>
        </p:txBody>
      </p:sp>
      <p:grpSp>
        <p:nvGrpSpPr>
          <p:cNvPr id="49" name="Group 48"/>
          <p:cNvGrpSpPr/>
          <p:nvPr/>
        </p:nvGrpSpPr>
        <p:grpSpPr>
          <a:xfrm>
            <a:off x="5442428" y="2143125"/>
            <a:ext cx="3505200" cy="3495675"/>
            <a:chOff x="0" y="0"/>
            <a:chExt cx="3505200" cy="3495675"/>
          </a:xfrm>
        </p:grpSpPr>
        <p:sp>
          <p:nvSpPr>
            <p:cNvPr id="50" name="Rectangle 49"/>
            <p:cNvSpPr/>
            <p:nvPr/>
          </p:nvSpPr>
          <p:spPr>
            <a:xfrm>
              <a:off x="0" y="0"/>
              <a:ext cx="3505200" cy="34956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51" name="Group 50"/>
            <p:cNvGrpSpPr/>
            <p:nvPr/>
          </p:nvGrpSpPr>
          <p:grpSpPr>
            <a:xfrm>
              <a:off x="76200" y="85725"/>
              <a:ext cx="3363594" cy="3355339"/>
              <a:chOff x="0" y="0"/>
              <a:chExt cx="3363594" cy="3355339"/>
            </a:xfrm>
          </p:grpSpPr>
          <p:grpSp>
            <p:nvGrpSpPr>
              <p:cNvPr id="52" name="Group 51"/>
              <p:cNvGrpSpPr/>
              <p:nvPr/>
            </p:nvGrpSpPr>
            <p:grpSpPr>
              <a:xfrm>
                <a:off x="0" y="0"/>
                <a:ext cx="3363594" cy="3355339"/>
                <a:chOff x="0" y="0"/>
                <a:chExt cx="3363594" cy="3355339"/>
              </a:xfrm>
            </p:grpSpPr>
            <p:grpSp>
              <p:nvGrpSpPr>
                <p:cNvPr id="54" name="Group 53"/>
                <p:cNvGrpSpPr/>
                <p:nvPr/>
              </p:nvGrpSpPr>
              <p:grpSpPr>
                <a:xfrm>
                  <a:off x="0" y="0"/>
                  <a:ext cx="3363594" cy="3355339"/>
                  <a:chOff x="0" y="0"/>
                  <a:chExt cx="3363594" cy="3355339"/>
                </a:xfrm>
              </p:grpSpPr>
              <p:grpSp>
                <p:nvGrpSpPr>
                  <p:cNvPr id="61" name="Group 60"/>
                  <p:cNvGrpSpPr/>
                  <p:nvPr/>
                </p:nvGrpSpPr>
                <p:grpSpPr>
                  <a:xfrm>
                    <a:off x="0" y="0"/>
                    <a:ext cx="3363594" cy="3355339"/>
                    <a:chOff x="0" y="0"/>
                    <a:chExt cx="3364201" cy="3355596"/>
                  </a:xfrm>
                </p:grpSpPr>
                <p:sp>
                  <p:nvSpPr>
                    <p:cNvPr id="63" name="Oval 62"/>
                    <p:cNvSpPr/>
                    <p:nvPr/>
                  </p:nvSpPr>
                  <p:spPr>
                    <a:xfrm>
                      <a:off x="1401289" y="0"/>
                      <a:ext cx="1962912" cy="196046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64" name="Oval 63"/>
                    <p:cNvSpPr/>
                    <p:nvPr/>
                  </p:nvSpPr>
                  <p:spPr>
                    <a:xfrm>
                      <a:off x="0" y="1395351"/>
                      <a:ext cx="1962785" cy="1960245"/>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65" name="Oval 64"/>
                    <p:cNvSpPr>
                      <a:spLocks noChangeAspect="1"/>
                    </p:cNvSpPr>
                    <p:nvPr/>
                  </p:nvSpPr>
                  <p:spPr>
                    <a:xfrm>
                      <a:off x="1971304" y="1977242"/>
                      <a:ext cx="831850" cy="831215"/>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66" name="Group 65"/>
                    <p:cNvGrpSpPr/>
                    <p:nvPr/>
                  </p:nvGrpSpPr>
                  <p:grpSpPr>
                    <a:xfrm>
                      <a:off x="991590" y="979714"/>
                      <a:ext cx="1401288" cy="1413164"/>
                      <a:chOff x="0" y="0"/>
                      <a:chExt cx="1401288" cy="1413164"/>
                    </a:xfrm>
                  </p:grpSpPr>
                  <p:cxnSp>
                    <p:nvCxnSpPr>
                      <p:cNvPr id="71" name="Straight Connector 70"/>
                      <p:cNvCxnSpPr/>
                      <p:nvPr/>
                    </p:nvCxnSpPr>
                    <p:spPr>
                      <a:xfrm flipH="1">
                        <a:off x="0" y="0"/>
                        <a:ext cx="1393668" cy="140890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a:off x="0" y="1413164"/>
                        <a:ext cx="140128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a:off x="1401288" y="0"/>
                        <a:ext cx="0" cy="141316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67" name="Text Box 112"/>
                    <p:cNvSpPr txBox="1"/>
                    <p:nvPr/>
                  </p:nvSpPr>
                  <p:spPr>
                    <a:xfrm>
                      <a:off x="2291938" y="771896"/>
                      <a:ext cx="243205" cy="29654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Q</a:t>
                      </a:r>
                      <a:endParaRPr lang="en-US" sz="1100">
                        <a:effectLst/>
                        <a:ea typeface="Calibri"/>
                        <a:cs typeface="Times New Roman"/>
                      </a:endParaRPr>
                    </a:p>
                  </p:txBody>
                </p:sp>
                <p:sp>
                  <p:nvSpPr>
                    <p:cNvPr id="68" name="Text Box 113"/>
                    <p:cNvSpPr txBox="1"/>
                    <p:nvPr/>
                  </p:nvSpPr>
                  <p:spPr>
                    <a:xfrm>
                      <a:off x="2327564" y="2274125"/>
                      <a:ext cx="243205" cy="29654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O</a:t>
                      </a:r>
                      <a:endParaRPr lang="en-US" sz="1100">
                        <a:effectLst/>
                        <a:ea typeface="Calibri"/>
                        <a:cs typeface="Times New Roman"/>
                      </a:endParaRPr>
                    </a:p>
                  </p:txBody>
                </p:sp>
                <p:sp>
                  <p:nvSpPr>
                    <p:cNvPr id="69" name="Text Box 114"/>
                    <p:cNvSpPr txBox="1"/>
                    <p:nvPr/>
                  </p:nvSpPr>
                  <p:spPr>
                    <a:xfrm>
                      <a:off x="1537855" y="1395351"/>
                      <a:ext cx="243205" cy="29654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R</a:t>
                      </a:r>
                      <a:endParaRPr lang="en-US" sz="1100">
                        <a:effectLst/>
                        <a:ea typeface="Calibri"/>
                        <a:cs typeface="Times New Roman"/>
                      </a:endParaRPr>
                    </a:p>
                  </p:txBody>
                </p:sp>
                <p:sp>
                  <p:nvSpPr>
                    <p:cNvPr id="70" name="Text Box 115"/>
                    <p:cNvSpPr txBox="1"/>
                    <p:nvPr/>
                  </p:nvSpPr>
                  <p:spPr>
                    <a:xfrm>
                      <a:off x="795647" y="2250374"/>
                      <a:ext cx="243444" cy="296883"/>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P</a:t>
                      </a:r>
                      <a:endParaRPr lang="en-US" sz="1100">
                        <a:effectLst/>
                        <a:ea typeface="Calibri"/>
                        <a:cs typeface="Times New Roman"/>
                      </a:endParaRPr>
                    </a:p>
                  </p:txBody>
                </p:sp>
              </p:grpSp>
              <p:sp>
                <p:nvSpPr>
                  <p:cNvPr id="62" name="Rectangle 61"/>
                  <p:cNvSpPr>
                    <a:spLocks noChangeAspect="1"/>
                  </p:cNvSpPr>
                  <p:nvPr/>
                </p:nvSpPr>
                <p:spPr>
                  <a:xfrm>
                    <a:off x="2291937" y="2291937"/>
                    <a:ext cx="100584" cy="100584"/>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55" name="Text Box 117"/>
                <p:cNvSpPr txBox="1"/>
                <p:nvPr/>
              </p:nvSpPr>
              <p:spPr>
                <a:xfrm>
                  <a:off x="2066306" y="2335976"/>
                  <a:ext cx="260350" cy="27305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a:effectLst/>
                      <a:ea typeface="Calibri"/>
                      <a:cs typeface="Times New Roman"/>
                    </a:rPr>
                    <a:t>3</a:t>
                  </a:r>
                </a:p>
              </p:txBody>
            </p:sp>
            <p:sp>
              <p:nvSpPr>
                <p:cNvPr id="56" name="Text Box 118"/>
                <p:cNvSpPr txBox="1"/>
                <p:nvPr/>
              </p:nvSpPr>
              <p:spPr>
                <a:xfrm>
                  <a:off x="2321626" y="1995055"/>
                  <a:ext cx="260350" cy="27305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a:effectLst/>
                      <a:ea typeface="Calibri"/>
                      <a:cs typeface="Times New Roman"/>
                    </a:rPr>
                    <a:t>3</a:t>
                  </a:r>
                </a:p>
              </p:txBody>
            </p:sp>
            <p:sp>
              <p:nvSpPr>
                <p:cNvPr id="57" name="Text Box 119"/>
                <p:cNvSpPr txBox="1"/>
                <p:nvPr/>
              </p:nvSpPr>
              <p:spPr>
                <a:xfrm>
                  <a:off x="2321626" y="1330037"/>
                  <a:ext cx="260350" cy="27305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i="1">
                      <a:effectLst/>
                      <a:ea typeface="Calibri"/>
                      <a:cs typeface="Times New Roman"/>
                    </a:rPr>
                    <a:t>t</a:t>
                  </a:r>
                  <a:endParaRPr lang="en-US" sz="1100">
                    <a:effectLst/>
                    <a:ea typeface="Calibri"/>
                    <a:cs typeface="Times New Roman"/>
                  </a:endParaRPr>
                </a:p>
              </p:txBody>
            </p:sp>
            <p:sp>
              <p:nvSpPr>
                <p:cNvPr id="58" name="Text Box 120"/>
                <p:cNvSpPr txBox="1"/>
                <p:nvPr/>
              </p:nvSpPr>
              <p:spPr>
                <a:xfrm>
                  <a:off x="1805049" y="1187533"/>
                  <a:ext cx="260350" cy="27305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i="1">
                      <a:effectLst/>
                      <a:ea typeface="Calibri"/>
                      <a:cs typeface="Times New Roman"/>
                    </a:rPr>
                    <a:t>t</a:t>
                  </a:r>
                  <a:endParaRPr lang="en-US" sz="1100">
                    <a:effectLst/>
                    <a:ea typeface="Calibri"/>
                    <a:cs typeface="Times New Roman"/>
                  </a:endParaRPr>
                </a:p>
              </p:txBody>
            </p:sp>
            <p:sp>
              <p:nvSpPr>
                <p:cNvPr id="59" name="Text Box 121"/>
                <p:cNvSpPr txBox="1"/>
                <p:nvPr/>
              </p:nvSpPr>
              <p:spPr>
                <a:xfrm>
                  <a:off x="1193470" y="1799112"/>
                  <a:ext cx="260350" cy="27305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i="1">
                      <a:effectLst/>
                      <a:ea typeface="Calibri"/>
                      <a:cs typeface="Times New Roman"/>
                    </a:rPr>
                    <a:t>t</a:t>
                  </a:r>
                  <a:endParaRPr lang="en-US" sz="1100">
                    <a:effectLst/>
                    <a:ea typeface="Calibri"/>
                    <a:cs typeface="Times New Roman"/>
                  </a:endParaRPr>
                </a:p>
              </p:txBody>
            </p:sp>
            <p:sp>
              <p:nvSpPr>
                <p:cNvPr id="60" name="Text Box 122"/>
                <p:cNvSpPr txBox="1"/>
                <p:nvPr/>
              </p:nvSpPr>
              <p:spPr>
                <a:xfrm>
                  <a:off x="1347849" y="2321626"/>
                  <a:ext cx="260350" cy="27305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i="1">
                      <a:effectLst/>
                      <a:ea typeface="Calibri"/>
                      <a:cs typeface="Times New Roman"/>
                    </a:rPr>
                    <a:t>t</a:t>
                  </a:r>
                  <a:endParaRPr lang="en-US" sz="1100">
                    <a:effectLst/>
                    <a:ea typeface="Calibri"/>
                    <a:cs typeface="Times New Roman"/>
                  </a:endParaRPr>
                </a:p>
              </p:txBody>
            </p:sp>
          </p:grpSp>
          <p:sp>
            <p:nvSpPr>
              <p:cNvPr id="53" name="Text Box 123"/>
              <p:cNvSpPr txBox="1"/>
              <p:nvPr/>
            </p:nvSpPr>
            <p:spPr>
              <a:xfrm>
                <a:off x="2126920" y="1066429"/>
                <a:ext cx="414729" cy="326571"/>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a:effectLst/>
                    <a:ea typeface="Calibri"/>
                    <a:cs typeface="Times New Roman"/>
                  </a:rPr>
                  <a:t>45</a:t>
                </a:r>
                <a:r>
                  <a:rPr lang="en-US" sz="1100">
                    <a:effectLst/>
                    <a:ea typeface="Calibri"/>
                    <a:cs typeface="Calibri"/>
                  </a:rPr>
                  <a:t>°</a:t>
                </a:r>
                <a:endParaRPr lang="en-US" sz="1100">
                  <a:effectLst/>
                  <a:ea typeface="Calibri"/>
                  <a:cs typeface="Times New Roman"/>
                </a:endParaRPr>
              </a:p>
            </p:txBody>
          </p:sp>
        </p:grpSp>
      </p:grpSp>
    </p:spTree>
    <p:extLst>
      <p:ext uri="{BB962C8B-B14F-4D97-AF65-F5344CB8AC3E}">
        <p14:creationId xmlns:p14="http://schemas.microsoft.com/office/powerpoint/2010/main" val="3933045490"/>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Subtitle 2"/>
              <p:cNvSpPr>
                <a:spLocks noGrp="1"/>
              </p:cNvSpPr>
              <p:nvPr>
                <p:ph type="subTitle" idx="1"/>
              </p:nvPr>
            </p:nvSpPr>
            <p:spPr>
              <a:xfrm>
                <a:off x="609601" y="1371600"/>
                <a:ext cx="8382000" cy="4648200"/>
              </a:xfrm>
            </p:spPr>
            <p:txBody>
              <a:bodyPr/>
              <a:lstStyle/>
              <a:p>
                <a:pPr algn="l"/>
                <a:r>
                  <a:rPr lang="en-US" sz="2400" dirty="0" smtClean="0">
                    <a:solidFill>
                      <a:schemeClr val="tx1"/>
                    </a:solidFill>
                  </a:rPr>
                  <a:t>If four circles are placed around a central circle with diameter of 6 cm, as pictured below, what is the radius length of each of the outer circles? </a:t>
                </a:r>
              </a:p>
              <a:p>
                <a:pPr algn="l"/>
                <a:endParaRPr lang="en-US" sz="1000" dirty="0" smtClean="0">
                  <a:solidFill>
                    <a:schemeClr val="tx1"/>
                  </a:solidFill>
                </a:endParaRPr>
              </a:p>
              <a:p>
                <a:pPr algn="l">
                  <a:spcBef>
                    <a:spcPts val="0"/>
                  </a:spcBef>
                </a:pPr>
                <a14:m>
                  <m:oMathPara xmlns:m="http://schemas.openxmlformats.org/officeDocument/2006/math">
                    <m:oMathParaPr>
                      <m:jc m:val="left"/>
                    </m:oMathParaPr>
                    <m:oMath xmlns:m="http://schemas.openxmlformats.org/officeDocument/2006/math">
                      <m:func>
                        <m:funcPr>
                          <m:ctrlPr>
                            <a:rPr lang="en-US" sz="2400" i="1">
                              <a:solidFill>
                                <a:schemeClr val="tx1"/>
                              </a:solidFill>
                              <a:latin typeface="Cambria Math"/>
                            </a:rPr>
                          </m:ctrlPr>
                        </m:funcPr>
                        <m:fName>
                          <m:r>
                            <m:rPr>
                              <m:sty m:val="p"/>
                            </m:rPr>
                            <a:rPr lang="en-US" sz="2400">
                              <a:solidFill>
                                <a:schemeClr val="tx1"/>
                              </a:solidFill>
                              <a:latin typeface="Cambria Math"/>
                            </a:rPr>
                            <m:t>sin</m:t>
                          </m:r>
                        </m:fName>
                        <m:e>
                          <m:r>
                            <a:rPr lang="en-US" sz="2400" i="1">
                              <a:solidFill>
                                <a:schemeClr val="tx1"/>
                              </a:solidFill>
                              <a:latin typeface="Cambria Math"/>
                            </a:rPr>
                            <m:t>45</m:t>
                          </m:r>
                        </m:e>
                      </m:func>
                      <m:r>
                        <a:rPr lang="en-US" sz="2400" i="1">
                          <a:solidFill>
                            <a:schemeClr val="tx1"/>
                          </a:solidFill>
                          <a:latin typeface="Cambria Math"/>
                        </a:rPr>
                        <m:t>=</m:t>
                      </m:r>
                      <m:f>
                        <m:fPr>
                          <m:ctrlPr>
                            <a:rPr lang="en-US" sz="2400" i="1">
                              <a:solidFill>
                                <a:schemeClr val="tx1"/>
                              </a:solidFill>
                              <a:latin typeface="Cambria Math"/>
                            </a:rPr>
                          </m:ctrlPr>
                        </m:fPr>
                        <m:num>
                          <m:r>
                            <a:rPr lang="en-US" sz="2400" i="1">
                              <a:solidFill>
                                <a:schemeClr val="tx1"/>
                              </a:solidFill>
                              <a:latin typeface="Cambria Math"/>
                            </a:rPr>
                            <m:t>3+</m:t>
                          </m:r>
                          <m:r>
                            <a:rPr lang="en-US" sz="2400" i="1">
                              <a:solidFill>
                                <a:schemeClr val="tx1"/>
                              </a:solidFill>
                              <a:latin typeface="Cambria Math"/>
                            </a:rPr>
                            <m:t>𝑡</m:t>
                          </m:r>
                        </m:num>
                        <m:den>
                          <m:r>
                            <a:rPr lang="en-US" sz="2400" i="1">
                              <a:solidFill>
                                <a:schemeClr val="tx1"/>
                              </a:solidFill>
                              <a:latin typeface="Cambria Math"/>
                            </a:rPr>
                            <m:t>2</m:t>
                          </m:r>
                          <m:r>
                            <a:rPr lang="en-US" sz="2400" i="1">
                              <a:solidFill>
                                <a:schemeClr val="tx1"/>
                              </a:solidFill>
                              <a:latin typeface="Cambria Math"/>
                            </a:rPr>
                            <m:t>𝑡</m:t>
                          </m:r>
                        </m:den>
                      </m:f>
                    </m:oMath>
                  </m:oMathPara>
                </a14:m>
                <a:endParaRPr lang="en-US" sz="2400" dirty="0">
                  <a:solidFill>
                    <a:schemeClr val="tx1"/>
                  </a:solidFill>
                </a:endParaRPr>
              </a:p>
              <a:p>
                <a:pPr algn="l">
                  <a:spcBef>
                    <a:spcPts val="0"/>
                  </a:spcBef>
                </a:pPr>
                <a14:m>
                  <m:oMathPara xmlns:m="http://schemas.openxmlformats.org/officeDocument/2006/math">
                    <m:oMathParaPr>
                      <m:jc m:val="left"/>
                    </m:oMathParaPr>
                    <m:oMath xmlns:m="http://schemas.openxmlformats.org/officeDocument/2006/math">
                      <m:r>
                        <a:rPr lang="en-US" sz="2400" i="1">
                          <a:solidFill>
                            <a:schemeClr val="tx1"/>
                          </a:solidFill>
                          <a:latin typeface="Cambria Math"/>
                        </a:rPr>
                        <m:t>2</m:t>
                      </m:r>
                      <m:r>
                        <a:rPr lang="en-US" sz="2400" i="1">
                          <a:solidFill>
                            <a:schemeClr val="tx1"/>
                          </a:solidFill>
                          <a:latin typeface="Cambria Math"/>
                        </a:rPr>
                        <m:t>𝑡</m:t>
                      </m:r>
                      <m:r>
                        <a:rPr lang="en-US" sz="2400" i="1">
                          <a:solidFill>
                            <a:schemeClr val="tx1"/>
                          </a:solidFill>
                          <a:latin typeface="Cambria Math"/>
                        </a:rPr>
                        <m:t>(</m:t>
                      </m:r>
                      <m:func>
                        <m:funcPr>
                          <m:ctrlPr>
                            <a:rPr lang="en-US" sz="2400" i="1">
                              <a:solidFill>
                                <a:schemeClr val="tx1"/>
                              </a:solidFill>
                              <a:latin typeface="Cambria Math"/>
                            </a:rPr>
                          </m:ctrlPr>
                        </m:funcPr>
                        <m:fName>
                          <m:r>
                            <m:rPr>
                              <m:sty m:val="p"/>
                            </m:rPr>
                            <a:rPr lang="en-US" sz="2400">
                              <a:solidFill>
                                <a:schemeClr val="tx1"/>
                              </a:solidFill>
                              <a:latin typeface="Cambria Math"/>
                            </a:rPr>
                            <m:t>sin</m:t>
                          </m:r>
                        </m:fName>
                        <m:e>
                          <m:r>
                            <a:rPr lang="en-US" sz="2400" i="1">
                              <a:solidFill>
                                <a:schemeClr val="tx1"/>
                              </a:solidFill>
                              <a:latin typeface="Cambria Math"/>
                            </a:rPr>
                            <m:t>45)=3+</m:t>
                          </m:r>
                          <m:r>
                            <a:rPr lang="en-US" sz="2400" i="1">
                              <a:solidFill>
                                <a:schemeClr val="tx1"/>
                              </a:solidFill>
                              <a:latin typeface="Cambria Math"/>
                            </a:rPr>
                            <m:t>𝑡</m:t>
                          </m:r>
                        </m:e>
                      </m:func>
                    </m:oMath>
                  </m:oMathPara>
                </a14:m>
                <a:endParaRPr lang="en-US" sz="2400" dirty="0">
                  <a:solidFill>
                    <a:schemeClr val="tx1"/>
                  </a:solidFill>
                </a:endParaRPr>
              </a:p>
              <a:p>
                <a:pPr algn="l">
                  <a:spcBef>
                    <a:spcPts val="0"/>
                  </a:spcBef>
                </a:pPr>
                <a14:m>
                  <m:oMathPara xmlns:m="http://schemas.openxmlformats.org/officeDocument/2006/math">
                    <m:oMathParaPr>
                      <m:jc m:val="left"/>
                    </m:oMathParaPr>
                    <m:oMath xmlns:m="http://schemas.openxmlformats.org/officeDocument/2006/math">
                      <m:r>
                        <a:rPr lang="en-US" sz="2400" i="1">
                          <a:solidFill>
                            <a:schemeClr val="tx1"/>
                          </a:solidFill>
                          <a:latin typeface="Cambria Math"/>
                        </a:rPr>
                        <m:t>2</m:t>
                      </m:r>
                      <m:r>
                        <a:rPr lang="en-US" sz="2400" i="1">
                          <a:solidFill>
                            <a:schemeClr val="tx1"/>
                          </a:solidFill>
                          <a:latin typeface="Cambria Math"/>
                        </a:rPr>
                        <m:t>𝑡</m:t>
                      </m:r>
                      <m:r>
                        <a:rPr lang="en-US" sz="2400" i="1">
                          <a:solidFill>
                            <a:schemeClr val="tx1"/>
                          </a:solidFill>
                          <a:latin typeface="Cambria Math"/>
                        </a:rPr>
                        <m:t>(</m:t>
                      </m:r>
                      <m:func>
                        <m:funcPr>
                          <m:ctrlPr>
                            <a:rPr lang="en-US" sz="2400" i="1">
                              <a:solidFill>
                                <a:schemeClr val="tx1"/>
                              </a:solidFill>
                              <a:latin typeface="Cambria Math"/>
                            </a:rPr>
                          </m:ctrlPr>
                        </m:funcPr>
                        <m:fName>
                          <m:r>
                            <m:rPr>
                              <m:sty m:val="p"/>
                            </m:rPr>
                            <a:rPr lang="en-US" sz="2400">
                              <a:solidFill>
                                <a:schemeClr val="tx1"/>
                              </a:solidFill>
                              <a:latin typeface="Cambria Math"/>
                            </a:rPr>
                            <m:t>sin</m:t>
                          </m:r>
                        </m:fName>
                        <m:e>
                          <m:r>
                            <a:rPr lang="en-US" sz="2400" i="1">
                              <a:solidFill>
                                <a:schemeClr val="tx1"/>
                              </a:solidFill>
                              <a:latin typeface="Cambria Math"/>
                            </a:rPr>
                            <m:t>45)−</m:t>
                          </m:r>
                          <m:r>
                            <a:rPr lang="en-US" sz="2400" i="1">
                              <a:solidFill>
                                <a:schemeClr val="tx1"/>
                              </a:solidFill>
                              <a:latin typeface="Cambria Math"/>
                            </a:rPr>
                            <m:t>𝑡</m:t>
                          </m:r>
                          <m:r>
                            <a:rPr lang="en-US" sz="2400" i="1">
                              <a:solidFill>
                                <a:schemeClr val="tx1"/>
                              </a:solidFill>
                              <a:latin typeface="Cambria Math"/>
                            </a:rPr>
                            <m:t>=3</m:t>
                          </m:r>
                        </m:e>
                      </m:func>
                    </m:oMath>
                  </m:oMathPara>
                </a14:m>
                <a:endParaRPr lang="en-US" sz="2400" dirty="0">
                  <a:solidFill>
                    <a:schemeClr val="tx1"/>
                  </a:solidFill>
                </a:endParaRPr>
              </a:p>
              <a:p>
                <a:pPr algn="l">
                  <a:spcBef>
                    <a:spcPts val="0"/>
                  </a:spcBef>
                </a:pPr>
                <a14:m>
                  <m:oMathPara xmlns:m="http://schemas.openxmlformats.org/officeDocument/2006/math">
                    <m:oMathParaPr>
                      <m:jc m:val="left"/>
                    </m:oMathParaPr>
                    <m:oMath xmlns:m="http://schemas.openxmlformats.org/officeDocument/2006/math">
                      <m:r>
                        <a:rPr lang="en-US" sz="2400" i="1">
                          <a:solidFill>
                            <a:schemeClr val="tx1"/>
                          </a:solidFill>
                          <a:latin typeface="Cambria Math"/>
                        </a:rPr>
                        <m:t>𝑡</m:t>
                      </m:r>
                      <m:r>
                        <a:rPr lang="en-US" sz="2400" i="1">
                          <a:solidFill>
                            <a:schemeClr val="tx1"/>
                          </a:solidFill>
                          <a:latin typeface="Cambria Math"/>
                        </a:rPr>
                        <m:t>(2(</m:t>
                      </m:r>
                      <m:func>
                        <m:funcPr>
                          <m:ctrlPr>
                            <a:rPr lang="en-US" sz="2400" i="1">
                              <a:solidFill>
                                <a:schemeClr val="tx1"/>
                              </a:solidFill>
                              <a:latin typeface="Cambria Math"/>
                            </a:rPr>
                          </m:ctrlPr>
                        </m:funcPr>
                        <m:fName>
                          <m:r>
                            <m:rPr>
                              <m:sty m:val="p"/>
                            </m:rPr>
                            <a:rPr lang="en-US" sz="2400">
                              <a:solidFill>
                                <a:schemeClr val="tx1"/>
                              </a:solidFill>
                              <a:latin typeface="Cambria Math"/>
                            </a:rPr>
                            <m:t>sin</m:t>
                          </m:r>
                        </m:fName>
                        <m:e>
                          <m:r>
                            <a:rPr lang="en-US" sz="2400" i="1">
                              <a:solidFill>
                                <a:schemeClr val="tx1"/>
                              </a:solidFill>
                              <a:latin typeface="Cambria Math"/>
                            </a:rPr>
                            <m:t>45)−1)=3</m:t>
                          </m:r>
                        </m:e>
                      </m:func>
                    </m:oMath>
                  </m:oMathPara>
                </a14:m>
                <a:endParaRPr lang="en-US" sz="2400" dirty="0">
                  <a:solidFill>
                    <a:schemeClr val="tx1"/>
                  </a:solidFill>
                </a:endParaRPr>
              </a:p>
              <a:p>
                <a:pPr algn="l">
                  <a:spcBef>
                    <a:spcPts val="0"/>
                  </a:spcBef>
                </a:pPr>
                <a14:m>
                  <m:oMathPara xmlns:m="http://schemas.openxmlformats.org/officeDocument/2006/math">
                    <m:oMathParaPr>
                      <m:jc m:val="left"/>
                    </m:oMathParaPr>
                    <m:oMath xmlns:m="http://schemas.openxmlformats.org/officeDocument/2006/math">
                      <m:r>
                        <a:rPr lang="en-US" sz="2400" i="1">
                          <a:solidFill>
                            <a:schemeClr val="tx1"/>
                          </a:solidFill>
                          <a:latin typeface="Cambria Math"/>
                        </a:rPr>
                        <m:t>𝑡</m:t>
                      </m:r>
                      <m:r>
                        <a:rPr lang="en-US" sz="2400" i="1">
                          <a:solidFill>
                            <a:schemeClr val="tx1"/>
                          </a:solidFill>
                          <a:latin typeface="Cambria Math"/>
                        </a:rPr>
                        <m:t>=</m:t>
                      </m:r>
                      <m:f>
                        <m:fPr>
                          <m:ctrlPr>
                            <a:rPr lang="en-US" sz="2400" i="1">
                              <a:solidFill>
                                <a:schemeClr val="tx1"/>
                              </a:solidFill>
                              <a:latin typeface="Cambria Math"/>
                            </a:rPr>
                          </m:ctrlPr>
                        </m:fPr>
                        <m:num>
                          <m:r>
                            <a:rPr lang="en-US" sz="2400" i="1">
                              <a:solidFill>
                                <a:schemeClr val="tx1"/>
                              </a:solidFill>
                              <a:latin typeface="Cambria Math"/>
                            </a:rPr>
                            <m:t>3</m:t>
                          </m:r>
                        </m:num>
                        <m:den>
                          <m:r>
                            <a:rPr lang="en-US" sz="2400" i="1">
                              <a:solidFill>
                                <a:schemeClr val="tx1"/>
                              </a:solidFill>
                              <a:latin typeface="Cambria Math"/>
                            </a:rPr>
                            <m:t>(2</m:t>
                          </m:r>
                          <m:func>
                            <m:funcPr>
                              <m:ctrlPr>
                                <a:rPr lang="en-US" sz="2400" i="1">
                                  <a:solidFill>
                                    <a:schemeClr val="tx1"/>
                                  </a:solidFill>
                                  <a:latin typeface="Cambria Math"/>
                                </a:rPr>
                              </m:ctrlPr>
                            </m:funcPr>
                            <m:fName>
                              <m:r>
                                <m:rPr>
                                  <m:sty m:val="p"/>
                                </m:rPr>
                                <a:rPr lang="en-US" sz="2400">
                                  <a:solidFill>
                                    <a:schemeClr val="tx1"/>
                                  </a:solidFill>
                                  <a:latin typeface="Cambria Math"/>
                                </a:rPr>
                                <m:t>sin</m:t>
                              </m:r>
                            </m:fName>
                            <m:e>
                              <m:r>
                                <a:rPr lang="en-US" sz="2400" i="1">
                                  <a:solidFill>
                                    <a:schemeClr val="tx1"/>
                                  </a:solidFill>
                                  <a:latin typeface="Cambria Math"/>
                                </a:rPr>
                                <m:t>45)−1</m:t>
                              </m:r>
                            </m:e>
                          </m:func>
                        </m:den>
                      </m:f>
                    </m:oMath>
                  </m:oMathPara>
                </a14:m>
                <a:endParaRPr lang="en-US" sz="2400" dirty="0">
                  <a:solidFill>
                    <a:schemeClr val="tx1"/>
                  </a:solidFill>
                </a:endParaRPr>
              </a:p>
              <a:p>
                <a:pPr algn="l">
                  <a:spcBef>
                    <a:spcPts val="0"/>
                  </a:spcBef>
                </a:pPr>
                <a14:m>
                  <m:oMathPara xmlns:m="http://schemas.openxmlformats.org/officeDocument/2006/math">
                    <m:oMathParaPr>
                      <m:jc m:val="left"/>
                    </m:oMathParaPr>
                    <m:oMath xmlns:m="http://schemas.openxmlformats.org/officeDocument/2006/math">
                      <m:r>
                        <a:rPr lang="en-US" sz="2400" i="1">
                          <a:solidFill>
                            <a:schemeClr val="tx1"/>
                          </a:solidFill>
                          <a:latin typeface="Cambria Math"/>
                        </a:rPr>
                        <m:t>𝑡</m:t>
                      </m:r>
                      <m:r>
                        <a:rPr lang="en-US" sz="2400" i="1">
                          <a:solidFill>
                            <a:schemeClr val="tx1"/>
                          </a:solidFill>
                          <a:latin typeface="Cambria Math"/>
                        </a:rPr>
                        <m:t>=</m:t>
                      </m:r>
                      <m:f>
                        <m:fPr>
                          <m:ctrlPr>
                            <a:rPr lang="en-US" sz="2400" i="1">
                              <a:solidFill>
                                <a:schemeClr val="tx1"/>
                              </a:solidFill>
                              <a:latin typeface="Cambria Math"/>
                            </a:rPr>
                          </m:ctrlPr>
                        </m:fPr>
                        <m:num>
                          <m:r>
                            <a:rPr lang="en-US" sz="2400" i="1">
                              <a:solidFill>
                                <a:schemeClr val="tx1"/>
                              </a:solidFill>
                              <a:latin typeface="Cambria Math"/>
                            </a:rPr>
                            <m:t>3</m:t>
                          </m:r>
                        </m:num>
                        <m:den>
                          <m:r>
                            <a:rPr lang="en-US" sz="2400" i="1">
                              <a:solidFill>
                                <a:schemeClr val="tx1"/>
                              </a:solidFill>
                              <a:latin typeface="Cambria Math"/>
                            </a:rPr>
                            <m:t>.4142</m:t>
                          </m:r>
                        </m:den>
                      </m:f>
                      <m:acc>
                        <m:accPr>
                          <m:chr m:val="̇"/>
                          <m:ctrlPr>
                            <a:rPr lang="en-US" sz="2400" i="1">
                              <a:solidFill>
                                <a:schemeClr val="tx1"/>
                              </a:solidFill>
                              <a:latin typeface="Cambria Math"/>
                            </a:rPr>
                          </m:ctrlPr>
                        </m:accPr>
                        <m:e>
                          <m:r>
                            <a:rPr lang="en-US" sz="2400" i="1">
                              <a:solidFill>
                                <a:schemeClr val="tx1"/>
                              </a:solidFill>
                              <a:latin typeface="Cambria Math"/>
                            </a:rPr>
                            <m:t>=</m:t>
                          </m:r>
                        </m:e>
                      </m:acc>
                      <m:r>
                        <a:rPr lang="en-US" sz="2400" i="1">
                          <a:solidFill>
                            <a:schemeClr val="tx1"/>
                          </a:solidFill>
                          <a:latin typeface="Cambria Math"/>
                        </a:rPr>
                        <m:t>7.243</m:t>
                      </m:r>
                    </m:oMath>
                  </m:oMathPara>
                </a14:m>
                <a:endParaRPr lang="en-US" sz="2400" dirty="0">
                  <a:solidFill>
                    <a:schemeClr val="tx1"/>
                  </a:solidFill>
                </a:endParaRPr>
              </a:p>
              <a:p>
                <a:pPr algn="l"/>
                <a:endParaRPr lang="en-US" dirty="0" smtClean="0">
                  <a:solidFill>
                    <a:schemeClr val="tx1"/>
                  </a:solidFill>
                </a:endParaRPr>
              </a:p>
            </p:txBody>
          </p:sp>
        </mc:Choice>
        <mc:Fallback xmlns="">
          <p:sp>
            <p:nvSpPr>
              <p:cNvPr id="3" name="Subtitle 2"/>
              <p:cNvSpPr>
                <a:spLocks noGrp="1" noRot="1" noChangeAspect="1" noMove="1" noResize="1" noEditPoints="1" noAdjustHandles="1" noChangeArrowheads="1" noChangeShapeType="1" noTextEdit="1"/>
              </p:cNvSpPr>
              <p:nvPr>
                <p:ph type="subTitle" idx="1"/>
              </p:nvPr>
            </p:nvSpPr>
            <p:spPr>
              <a:xfrm>
                <a:off x="609601" y="1371600"/>
                <a:ext cx="8382000" cy="4648200"/>
              </a:xfrm>
              <a:blipFill rotWithShape="1">
                <a:blip r:embed="rId3"/>
                <a:stretch>
                  <a:fillRect l="-1091" t="-917" r="-218"/>
                </a:stretch>
              </a:blipFill>
            </p:spPr>
            <p:txBody>
              <a:bodyPr/>
              <a:lstStyle/>
              <a:p>
                <a:r>
                  <a:rPr lang="en-US">
                    <a:noFill/>
                  </a:rPr>
                  <a:t> </a:t>
                </a:r>
              </a:p>
            </p:txBody>
          </p:sp>
        </mc:Fallback>
      </mc:AlternateContent>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1905000" y="304801"/>
            <a:ext cx="5334000" cy="990599"/>
          </a:xfrm>
          <a:solidFill>
            <a:schemeClr val="bg2">
              <a:lumMod val="75000"/>
            </a:schemeClr>
          </a:solidFill>
          <a:scene3d>
            <a:camera prst="orthographicFront"/>
            <a:lightRig rig="threePt" dir="t"/>
          </a:scene3d>
          <a:sp3d prstMaterial="metal">
            <a:bevelT w="165100" prst="coolSlant"/>
          </a:sp3d>
        </p:spPr>
        <p:txBody>
          <a:bodyPr>
            <a:sp3d extrusionH="57150">
              <a:bevelT w="38100" h="38100" prst="relaxedInset"/>
            </a:sp3d>
          </a:bodyPr>
          <a:lstStyle/>
          <a:p>
            <a:r>
              <a:rPr lang="en-US" dirty="0" smtClean="0"/>
              <a:t>Activate your Brain </a:t>
            </a:r>
            <a:endParaRPr lang="en-US" dirty="0"/>
          </a:p>
        </p:txBody>
      </p:sp>
      <p:sp>
        <p:nvSpPr>
          <p:cNvPr id="25" name="TextBox 24"/>
          <p:cNvSpPr txBox="1"/>
          <p:nvPr/>
        </p:nvSpPr>
        <p:spPr>
          <a:xfrm>
            <a:off x="228600" y="5712023"/>
            <a:ext cx="5035225"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G.SRT Seven Circle III</a:t>
            </a:r>
            <a:endParaRPr lang="en-US" sz="1400" dirty="0"/>
          </a:p>
        </p:txBody>
      </p:sp>
      <p:grpSp>
        <p:nvGrpSpPr>
          <p:cNvPr id="49" name="Group 48"/>
          <p:cNvGrpSpPr/>
          <p:nvPr/>
        </p:nvGrpSpPr>
        <p:grpSpPr>
          <a:xfrm>
            <a:off x="5442428" y="2143125"/>
            <a:ext cx="3505200" cy="3495675"/>
            <a:chOff x="0" y="0"/>
            <a:chExt cx="3505200" cy="3495675"/>
          </a:xfrm>
        </p:grpSpPr>
        <p:sp>
          <p:nvSpPr>
            <p:cNvPr id="50" name="Rectangle 49"/>
            <p:cNvSpPr/>
            <p:nvPr/>
          </p:nvSpPr>
          <p:spPr>
            <a:xfrm>
              <a:off x="0" y="0"/>
              <a:ext cx="3505200" cy="34956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51" name="Group 50"/>
            <p:cNvGrpSpPr/>
            <p:nvPr/>
          </p:nvGrpSpPr>
          <p:grpSpPr>
            <a:xfrm>
              <a:off x="76200" y="85725"/>
              <a:ext cx="3363594" cy="3355339"/>
              <a:chOff x="0" y="0"/>
              <a:chExt cx="3363594" cy="3355339"/>
            </a:xfrm>
          </p:grpSpPr>
          <p:grpSp>
            <p:nvGrpSpPr>
              <p:cNvPr id="52" name="Group 51"/>
              <p:cNvGrpSpPr/>
              <p:nvPr/>
            </p:nvGrpSpPr>
            <p:grpSpPr>
              <a:xfrm>
                <a:off x="0" y="0"/>
                <a:ext cx="3363594" cy="3355339"/>
                <a:chOff x="0" y="0"/>
                <a:chExt cx="3363594" cy="3355339"/>
              </a:xfrm>
            </p:grpSpPr>
            <p:grpSp>
              <p:nvGrpSpPr>
                <p:cNvPr id="54" name="Group 53"/>
                <p:cNvGrpSpPr/>
                <p:nvPr/>
              </p:nvGrpSpPr>
              <p:grpSpPr>
                <a:xfrm>
                  <a:off x="0" y="0"/>
                  <a:ext cx="3363594" cy="3355339"/>
                  <a:chOff x="0" y="0"/>
                  <a:chExt cx="3363594" cy="3355339"/>
                </a:xfrm>
              </p:grpSpPr>
              <p:grpSp>
                <p:nvGrpSpPr>
                  <p:cNvPr id="61" name="Group 60"/>
                  <p:cNvGrpSpPr/>
                  <p:nvPr/>
                </p:nvGrpSpPr>
                <p:grpSpPr>
                  <a:xfrm>
                    <a:off x="0" y="0"/>
                    <a:ext cx="3363594" cy="3355339"/>
                    <a:chOff x="0" y="0"/>
                    <a:chExt cx="3364201" cy="3355596"/>
                  </a:xfrm>
                </p:grpSpPr>
                <p:sp>
                  <p:nvSpPr>
                    <p:cNvPr id="63" name="Oval 62"/>
                    <p:cNvSpPr/>
                    <p:nvPr/>
                  </p:nvSpPr>
                  <p:spPr>
                    <a:xfrm>
                      <a:off x="1401289" y="0"/>
                      <a:ext cx="1962912" cy="196046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64" name="Oval 63"/>
                    <p:cNvSpPr/>
                    <p:nvPr/>
                  </p:nvSpPr>
                  <p:spPr>
                    <a:xfrm>
                      <a:off x="0" y="1395351"/>
                      <a:ext cx="1962785" cy="1960245"/>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65" name="Oval 64"/>
                    <p:cNvSpPr>
                      <a:spLocks noChangeAspect="1"/>
                    </p:cNvSpPr>
                    <p:nvPr/>
                  </p:nvSpPr>
                  <p:spPr>
                    <a:xfrm>
                      <a:off x="1971304" y="1977242"/>
                      <a:ext cx="831850" cy="831215"/>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66" name="Group 65"/>
                    <p:cNvGrpSpPr/>
                    <p:nvPr/>
                  </p:nvGrpSpPr>
                  <p:grpSpPr>
                    <a:xfrm>
                      <a:off x="991590" y="979714"/>
                      <a:ext cx="1401288" cy="1413164"/>
                      <a:chOff x="0" y="0"/>
                      <a:chExt cx="1401288" cy="1413164"/>
                    </a:xfrm>
                  </p:grpSpPr>
                  <p:cxnSp>
                    <p:nvCxnSpPr>
                      <p:cNvPr id="71" name="Straight Connector 70"/>
                      <p:cNvCxnSpPr/>
                      <p:nvPr/>
                    </p:nvCxnSpPr>
                    <p:spPr>
                      <a:xfrm flipH="1">
                        <a:off x="0" y="0"/>
                        <a:ext cx="1393668" cy="140890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a:off x="0" y="1413164"/>
                        <a:ext cx="140128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a:off x="1401288" y="0"/>
                        <a:ext cx="0" cy="141316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67" name="Text Box 112"/>
                    <p:cNvSpPr txBox="1"/>
                    <p:nvPr/>
                  </p:nvSpPr>
                  <p:spPr>
                    <a:xfrm>
                      <a:off x="2291938" y="771896"/>
                      <a:ext cx="243205" cy="29654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Q</a:t>
                      </a:r>
                      <a:endParaRPr lang="en-US" sz="1100">
                        <a:effectLst/>
                        <a:ea typeface="Calibri"/>
                        <a:cs typeface="Times New Roman"/>
                      </a:endParaRPr>
                    </a:p>
                  </p:txBody>
                </p:sp>
                <p:sp>
                  <p:nvSpPr>
                    <p:cNvPr id="68" name="Text Box 113"/>
                    <p:cNvSpPr txBox="1"/>
                    <p:nvPr/>
                  </p:nvSpPr>
                  <p:spPr>
                    <a:xfrm>
                      <a:off x="2327564" y="2274125"/>
                      <a:ext cx="243205" cy="29654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O</a:t>
                      </a:r>
                      <a:endParaRPr lang="en-US" sz="1100">
                        <a:effectLst/>
                        <a:ea typeface="Calibri"/>
                        <a:cs typeface="Times New Roman"/>
                      </a:endParaRPr>
                    </a:p>
                  </p:txBody>
                </p:sp>
                <p:sp>
                  <p:nvSpPr>
                    <p:cNvPr id="69" name="Text Box 114"/>
                    <p:cNvSpPr txBox="1"/>
                    <p:nvPr/>
                  </p:nvSpPr>
                  <p:spPr>
                    <a:xfrm>
                      <a:off x="1537855" y="1395351"/>
                      <a:ext cx="243205" cy="29654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R</a:t>
                      </a:r>
                      <a:endParaRPr lang="en-US" sz="1100">
                        <a:effectLst/>
                        <a:ea typeface="Calibri"/>
                        <a:cs typeface="Times New Roman"/>
                      </a:endParaRPr>
                    </a:p>
                  </p:txBody>
                </p:sp>
                <p:sp>
                  <p:nvSpPr>
                    <p:cNvPr id="70" name="Text Box 115"/>
                    <p:cNvSpPr txBox="1"/>
                    <p:nvPr/>
                  </p:nvSpPr>
                  <p:spPr>
                    <a:xfrm>
                      <a:off x="795647" y="2250374"/>
                      <a:ext cx="243444" cy="296883"/>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b="1">
                          <a:effectLst/>
                          <a:ea typeface="Calibri"/>
                          <a:cs typeface="Times New Roman"/>
                        </a:rPr>
                        <a:t>P</a:t>
                      </a:r>
                      <a:endParaRPr lang="en-US" sz="1100">
                        <a:effectLst/>
                        <a:ea typeface="Calibri"/>
                        <a:cs typeface="Times New Roman"/>
                      </a:endParaRPr>
                    </a:p>
                  </p:txBody>
                </p:sp>
              </p:grpSp>
              <p:sp>
                <p:nvSpPr>
                  <p:cNvPr id="62" name="Rectangle 61"/>
                  <p:cNvSpPr>
                    <a:spLocks noChangeAspect="1"/>
                  </p:cNvSpPr>
                  <p:nvPr/>
                </p:nvSpPr>
                <p:spPr>
                  <a:xfrm>
                    <a:off x="2291937" y="2291937"/>
                    <a:ext cx="100584" cy="100584"/>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55" name="Text Box 117"/>
                <p:cNvSpPr txBox="1"/>
                <p:nvPr/>
              </p:nvSpPr>
              <p:spPr>
                <a:xfrm>
                  <a:off x="2066306" y="2335976"/>
                  <a:ext cx="260350" cy="27305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a:effectLst/>
                      <a:ea typeface="Calibri"/>
                      <a:cs typeface="Times New Roman"/>
                    </a:rPr>
                    <a:t>3</a:t>
                  </a:r>
                </a:p>
              </p:txBody>
            </p:sp>
            <p:sp>
              <p:nvSpPr>
                <p:cNvPr id="56" name="Text Box 118"/>
                <p:cNvSpPr txBox="1"/>
                <p:nvPr/>
              </p:nvSpPr>
              <p:spPr>
                <a:xfrm>
                  <a:off x="2321626" y="1995055"/>
                  <a:ext cx="260350" cy="27305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a:effectLst/>
                      <a:ea typeface="Calibri"/>
                      <a:cs typeface="Times New Roman"/>
                    </a:rPr>
                    <a:t>3</a:t>
                  </a:r>
                </a:p>
              </p:txBody>
            </p:sp>
            <p:sp>
              <p:nvSpPr>
                <p:cNvPr id="57" name="Text Box 119"/>
                <p:cNvSpPr txBox="1"/>
                <p:nvPr/>
              </p:nvSpPr>
              <p:spPr>
                <a:xfrm>
                  <a:off x="2321626" y="1330037"/>
                  <a:ext cx="260350" cy="27305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i="1">
                      <a:effectLst/>
                      <a:ea typeface="Calibri"/>
                      <a:cs typeface="Times New Roman"/>
                    </a:rPr>
                    <a:t>t</a:t>
                  </a:r>
                  <a:endParaRPr lang="en-US" sz="1100">
                    <a:effectLst/>
                    <a:ea typeface="Calibri"/>
                    <a:cs typeface="Times New Roman"/>
                  </a:endParaRPr>
                </a:p>
              </p:txBody>
            </p:sp>
            <p:sp>
              <p:nvSpPr>
                <p:cNvPr id="58" name="Text Box 120"/>
                <p:cNvSpPr txBox="1"/>
                <p:nvPr/>
              </p:nvSpPr>
              <p:spPr>
                <a:xfrm>
                  <a:off x="1805049" y="1187533"/>
                  <a:ext cx="260350" cy="27305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i="1">
                      <a:effectLst/>
                      <a:ea typeface="Calibri"/>
                      <a:cs typeface="Times New Roman"/>
                    </a:rPr>
                    <a:t>t</a:t>
                  </a:r>
                  <a:endParaRPr lang="en-US" sz="1100">
                    <a:effectLst/>
                    <a:ea typeface="Calibri"/>
                    <a:cs typeface="Times New Roman"/>
                  </a:endParaRPr>
                </a:p>
              </p:txBody>
            </p:sp>
            <p:sp>
              <p:nvSpPr>
                <p:cNvPr id="59" name="Text Box 121"/>
                <p:cNvSpPr txBox="1"/>
                <p:nvPr/>
              </p:nvSpPr>
              <p:spPr>
                <a:xfrm>
                  <a:off x="1193470" y="1799112"/>
                  <a:ext cx="260350" cy="27305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i="1">
                      <a:effectLst/>
                      <a:ea typeface="Calibri"/>
                      <a:cs typeface="Times New Roman"/>
                    </a:rPr>
                    <a:t>t</a:t>
                  </a:r>
                  <a:endParaRPr lang="en-US" sz="1100">
                    <a:effectLst/>
                    <a:ea typeface="Calibri"/>
                    <a:cs typeface="Times New Roman"/>
                  </a:endParaRPr>
                </a:p>
              </p:txBody>
            </p:sp>
            <p:sp>
              <p:nvSpPr>
                <p:cNvPr id="60" name="Text Box 122"/>
                <p:cNvSpPr txBox="1"/>
                <p:nvPr/>
              </p:nvSpPr>
              <p:spPr>
                <a:xfrm>
                  <a:off x="1347849" y="2321626"/>
                  <a:ext cx="260350" cy="27305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i="1">
                      <a:effectLst/>
                      <a:ea typeface="Calibri"/>
                      <a:cs typeface="Times New Roman"/>
                    </a:rPr>
                    <a:t>t</a:t>
                  </a:r>
                  <a:endParaRPr lang="en-US" sz="1100">
                    <a:effectLst/>
                    <a:ea typeface="Calibri"/>
                    <a:cs typeface="Times New Roman"/>
                  </a:endParaRPr>
                </a:p>
              </p:txBody>
            </p:sp>
          </p:grpSp>
          <p:sp>
            <p:nvSpPr>
              <p:cNvPr id="53" name="Text Box 123"/>
              <p:cNvSpPr txBox="1"/>
              <p:nvPr/>
            </p:nvSpPr>
            <p:spPr>
              <a:xfrm>
                <a:off x="2126920" y="1066429"/>
                <a:ext cx="414729" cy="326571"/>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a:effectLst/>
                    <a:ea typeface="Calibri"/>
                    <a:cs typeface="Times New Roman"/>
                  </a:rPr>
                  <a:t>45</a:t>
                </a:r>
                <a:r>
                  <a:rPr lang="en-US" sz="1100">
                    <a:effectLst/>
                    <a:ea typeface="Calibri"/>
                    <a:cs typeface="Calibri"/>
                  </a:rPr>
                  <a:t>°</a:t>
                </a:r>
                <a:endParaRPr lang="en-US" sz="1100">
                  <a:effectLst/>
                  <a:ea typeface="Calibri"/>
                  <a:cs typeface="Times New Roman"/>
                </a:endParaRPr>
              </a:p>
            </p:txBody>
          </p:sp>
        </p:grpSp>
      </p:grpSp>
    </p:spTree>
    <p:extLst>
      <p:ext uri="{BB962C8B-B14F-4D97-AF65-F5344CB8AC3E}">
        <p14:creationId xmlns:p14="http://schemas.microsoft.com/office/powerpoint/2010/main" val="347877035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4400" y="1295400"/>
            <a:ext cx="7288215" cy="4153606"/>
          </a:xfrm>
          <a:prstGeom prst="rect">
            <a:avLst/>
          </a:prstGeom>
          <a:noFill/>
          <a:scene3d>
            <a:camera prst="orthographicFront"/>
            <a:lightRig rig="threePt" dir="t"/>
          </a:scene3d>
          <a:sp3d>
            <a:bevelT w="165100" prst="coolSlant"/>
          </a:sp3d>
          <a:extLst>
            <a:ext uri="{909E8E84-426E-40DD-AFC4-6F175D3DCCD1}">
              <a14:hiddenFill xmlns:a14="http://schemas.microsoft.com/office/drawing/2010/main">
                <a:solidFill>
                  <a:srgbClr val="FFFFFF"/>
                </a:solidFill>
              </a14:hiddenFill>
            </a:ext>
          </a:extLst>
        </p:spPr>
      </p:pic>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58832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itle 1"/>
          <p:cNvSpPr>
            <a:spLocks noGrp="1"/>
          </p:cNvSpPr>
          <p:nvPr>
            <p:ph type="ctrTitle"/>
          </p:nvPr>
        </p:nvSpPr>
        <p:spPr>
          <a:xfrm>
            <a:off x="457200" y="228601"/>
            <a:ext cx="8229600" cy="6857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2013 AG Resource Revision Team</a:t>
            </a:r>
            <a:endParaRPr lang="en-US" dirty="0">
              <a:latin typeface="Arial Narrow" pitchFamily="34" charset="0"/>
            </a:endParaRPr>
          </a:p>
        </p:txBody>
      </p:sp>
    </p:spTree>
    <p:extLst>
      <p:ext uri="{BB962C8B-B14F-4D97-AF65-F5344CB8AC3E}">
        <p14:creationId xmlns:p14="http://schemas.microsoft.com/office/powerpoint/2010/main" val="1691593713"/>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0800" y="304800"/>
            <a:ext cx="3886200" cy="685800"/>
          </a:xfrm>
          <a:solidFill>
            <a:schemeClr val="bg2">
              <a:lumMod val="75000"/>
            </a:schemeClr>
          </a:solidFill>
          <a:effectLst/>
          <a:scene3d>
            <a:camera prst="orthographicFront"/>
            <a:lightRig rig="threePt" dir="t"/>
          </a:scene3d>
          <a:sp3d>
            <a:bevelT w="165100" prst="coolSlant"/>
          </a:sp3d>
        </p:spPr>
        <p:txBody>
          <a:bodyPr/>
          <a:lstStyle/>
          <a:p>
            <a:r>
              <a:rPr lang="en-US" dirty="0" smtClean="0"/>
              <a:t>Assessment</a:t>
            </a:r>
            <a:endParaRPr lang="en-US" dirty="0"/>
          </a:p>
        </p:txBody>
      </p:sp>
      <p:sp>
        <p:nvSpPr>
          <p:cNvPr id="3" name="Content Placeholder 2"/>
          <p:cNvSpPr>
            <a:spLocks noGrp="1"/>
          </p:cNvSpPr>
          <p:nvPr>
            <p:ph idx="1"/>
          </p:nvPr>
        </p:nvSpPr>
        <p:spPr>
          <a:xfrm>
            <a:off x="304800" y="1066801"/>
            <a:ext cx="8686800" cy="4800599"/>
          </a:xfrm>
        </p:spPr>
        <p:txBody>
          <a:bodyPr/>
          <a:lstStyle/>
          <a:p>
            <a:pPr marL="0" indent="0">
              <a:buNone/>
            </a:pPr>
            <a:r>
              <a:rPr lang="en-US" sz="2400" b="1" dirty="0"/>
              <a:t>July 22, 2013</a:t>
            </a:r>
            <a:r>
              <a:rPr lang="en-US" sz="2400" dirty="0"/>
              <a:t> – State School Superintendent Dr. John Barge and Gov. Nathan Deal announced today that Georgia is withdrawing from the Partnership for Assessment of Readiness for College and Careers (PARCC) test development consortium</a:t>
            </a:r>
            <a:r>
              <a:rPr lang="en-US" sz="2400" dirty="0" smtClean="0"/>
              <a:t>.</a:t>
            </a:r>
          </a:p>
          <a:p>
            <a:pPr marL="0" indent="0">
              <a:buNone/>
            </a:pPr>
            <a:r>
              <a:rPr lang="en-US" sz="2400" dirty="0" smtClean="0"/>
              <a:t> Instead</a:t>
            </a:r>
            <a:r>
              <a:rPr lang="en-US" sz="2400" dirty="0"/>
              <a:t>, the Georgia Department of Education (</a:t>
            </a:r>
            <a:r>
              <a:rPr lang="en-US" sz="2400" dirty="0" err="1"/>
              <a:t>GaDOE</a:t>
            </a:r>
            <a:r>
              <a:rPr lang="en-US" sz="2400" dirty="0"/>
              <a:t>) will work with educators across the state to create standardized tests aligned to Georgia’s current academic standards in mathematics and English language arts for elementary, middle and high school students. Additionally, Georgia will seek opportunities to collaborate with other states. </a:t>
            </a:r>
          </a:p>
          <a:p>
            <a:pPr marL="0" indent="0">
              <a:buNone/>
            </a:pPr>
            <a:r>
              <a:rPr lang="en-US" sz="2400" dirty="0"/>
              <a:t> </a:t>
            </a:r>
          </a:p>
          <a:p>
            <a:pPr marL="0" indent="0">
              <a:buNone/>
            </a:pPr>
            <a:r>
              <a:rPr lang="en-US" sz="2000" dirty="0" smtClean="0"/>
              <a:t>The press release in its entirety can be found at: </a:t>
            </a:r>
            <a:r>
              <a:rPr lang="en-US" sz="2000" dirty="0">
                <a:hlinkClick r:id="rId3"/>
              </a:rPr>
              <a:t>http://www.gadoe.org/External-Affairs-and-Policy/communications/Pages/PressReleaseDetails.aspx?PressView=default&amp;pid=123</a:t>
            </a:r>
            <a:r>
              <a:rPr lang="en-US" sz="2000" dirty="0"/>
              <a:t>  </a:t>
            </a:r>
          </a:p>
          <a:p>
            <a:pPr marL="0" indent="0">
              <a:buNone/>
            </a:pPr>
            <a:r>
              <a:rPr lang="en-US" sz="2000" dirty="0" smtClean="0"/>
              <a:t>  </a:t>
            </a:r>
            <a:endParaRPr lang="en-US" sz="2400" dirty="0"/>
          </a:p>
          <a:p>
            <a:pPr marL="0" indent="0">
              <a:buNone/>
            </a:pPr>
            <a:r>
              <a:rPr lang="en-US" sz="2400" dirty="0"/>
              <a:t> </a:t>
            </a:r>
          </a:p>
          <a:p>
            <a:pPr marL="0" indent="0">
              <a:buNone/>
            </a:pPr>
            <a:r>
              <a:rPr lang="en-US" sz="2400" dirty="0"/>
              <a:t> </a:t>
            </a:r>
          </a:p>
          <a:p>
            <a:pPr marL="0" indent="0">
              <a:buNone/>
            </a:pPr>
            <a:r>
              <a:rPr lang="en-US" sz="2400" dirty="0"/>
              <a:t> </a:t>
            </a:r>
          </a:p>
          <a:p>
            <a:pPr marL="0" indent="0">
              <a:buNone/>
            </a:pPr>
            <a:r>
              <a:rPr lang="en-US" sz="2400" dirty="0"/>
              <a:t> </a:t>
            </a:r>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543800" y="57150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8832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2590800" y="304800"/>
            <a:ext cx="3886200" cy="685800"/>
          </a:xfrm>
          <a:solidFill>
            <a:schemeClr val="bg2">
              <a:lumMod val="75000"/>
            </a:schemeClr>
          </a:solidFill>
          <a:effectLst/>
          <a:scene3d>
            <a:camera prst="orthographicFront"/>
            <a:lightRig rig="threePt" dir="t"/>
          </a:scene3d>
          <a:sp3d>
            <a:bevelT w="165100" prst="coolSlant"/>
          </a:sp3d>
        </p:spPr>
        <p:txBody>
          <a:bodyPr/>
          <a:lstStyle/>
          <a:p>
            <a:r>
              <a:rPr lang="en-US" dirty="0" smtClean="0"/>
              <a:t>Assessment</a:t>
            </a:r>
            <a:endParaRPr lang="en-US" dirty="0"/>
          </a:p>
        </p:txBody>
      </p:sp>
      <p:sp>
        <p:nvSpPr>
          <p:cNvPr id="3" name="Content Placeholder 2"/>
          <p:cNvSpPr>
            <a:spLocks noGrp="1"/>
          </p:cNvSpPr>
          <p:nvPr>
            <p:ph idx="1"/>
          </p:nvPr>
        </p:nvSpPr>
        <p:spPr>
          <a:xfrm>
            <a:off x="152400" y="1036637"/>
            <a:ext cx="8763000" cy="5211763"/>
          </a:xfrm>
        </p:spPr>
        <p:txBody>
          <a:bodyPr/>
          <a:lstStyle/>
          <a:p>
            <a:pPr marL="0" indent="0">
              <a:buNone/>
            </a:pPr>
            <a:r>
              <a:rPr lang="en-US" sz="2400" dirty="0"/>
              <a:t> </a:t>
            </a:r>
            <a:r>
              <a:rPr lang="en-US" sz="2400" dirty="0" smtClean="0"/>
              <a:t>As </a:t>
            </a:r>
            <a:r>
              <a:rPr lang="en-US" sz="2400" dirty="0" err="1"/>
              <a:t>GaDOE</a:t>
            </a:r>
            <a:r>
              <a:rPr lang="en-US" sz="2400" dirty="0"/>
              <a:t> begins to build new assessments, please note that our Georgia assessments:</a:t>
            </a:r>
          </a:p>
          <a:p>
            <a:pPr marL="0" lvl="0" indent="0">
              <a:buNone/>
            </a:pPr>
            <a:r>
              <a:rPr lang="en-US" sz="2400" dirty="0"/>
              <a:t>will be aligned to the math and English language arts state standards;</a:t>
            </a:r>
          </a:p>
          <a:p>
            <a:pPr marL="0" lvl="0" indent="0">
              <a:buNone/>
            </a:pPr>
            <a:r>
              <a:rPr lang="en-US" sz="2400" dirty="0"/>
              <a:t>will be high-quality and rigorous;</a:t>
            </a:r>
          </a:p>
          <a:p>
            <a:pPr marL="0" lvl="0" indent="0">
              <a:buNone/>
            </a:pPr>
            <a:r>
              <a:rPr lang="en-US" sz="2400" dirty="0"/>
              <a:t>will be developed for students in grades 3 through 8 and high school;</a:t>
            </a:r>
          </a:p>
          <a:p>
            <a:pPr marL="0" lvl="0" indent="0">
              <a:buNone/>
            </a:pPr>
            <a:r>
              <a:rPr lang="en-US" sz="2400" dirty="0"/>
              <a:t>will be reviewed by Georgia teachers;</a:t>
            </a:r>
          </a:p>
          <a:p>
            <a:pPr marL="0" lvl="0" indent="0">
              <a:buNone/>
            </a:pPr>
            <a:r>
              <a:rPr lang="en-US" sz="2400" dirty="0"/>
              <a:t>will require less time to administer than the PARCC assessments;</a:t>
            </a:r>
          </a:p>
          <a:p>
            <a:pPr marL="0" lvl="0" indent="0">
              <a:buNone/>
            </a:pPr>
            <a:r>
              <a:rPr lang="en-US" sz="2400" dirty="0"/>
              <a:t>will be offered in both computer- and paper-based formats; and</a:t>
            </a:r>
          </a:p>
          <a:p>
            <a:pPr marL="0" lvl="0" indent="0">
              <a:buNone/>
            </a:pPr>
            <a:r>
              <a:rPr lang="en-US" sz="2400" dirty="0"/>
              <a:t>will include a variety of item types, such as performance-based and multiple-choice items.</a:t>
            </a:r>
          </a:p>
          <a:p>
            <a:pPr marL="0" indent="0">
              <a:buNone/>
            </a:pPr>
            <a:r>
              <a:rPr lang="en-US" sz="2000" dirty="0" smtClean="0"/>
              <a:t>The </a:t>
            </a:r>
            <a:r>
              <a:rPr lang="en-US" sz="2000" dirty="0"/>
              <a:t>press release in </a:t>
            </a:r>
            <a:r>
              <a:rPr lang="en-US" sz="2000" dirty="0" smtClean="0"/>
              <a:t>its </a:t>
            </a:r>
            <a:r>
              <a:rPr lang="en-US" sz="2000" dirty="0"/>
              <a:t>entirety can be found at: </a:t>
            </a:r>
            <a:r>
              <a:rPr lang="en-US" sz="2000" dirty="0">
                <a:hlinkClick r:id="rId4"/>
              </a:rPr>
              <a:t>http://www.gadoe.org/External-Affairs-and-Policy/communications/Pages/PressReleaseDetails.aspx?PressView=default&amp;pid=123</a:t>
            </a:r>
            <a:r>
              <a:rPr lang="en-US" sz="2000" dirty="0"/>
              <a:t> </a:t>
            </a:r>
          </a:p>
        </p:txBody>
      </p:sp>
    </p:spTree>
    <p:extLst>
      <p:ext uri="{BB962C8B-B14F-4D97-AF65-F5344CB8AC3E}">
        <p14:creationId xmlns:p14="http://schemas.microsoft.com/office/powerpoint/2010/main" val="1059202802"/>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0800" y="304800"/>
            <a:ext cx="3886200" cy="685800"/>
          </a:xfrm>
          <a:solidFill>
            <a:schemeClr val="bg2">
              <a:lumMod val="75000"/>
            </a:schemeClr>
          </a:solidFill>
          <a:effectLst/>
          <a:scene3d>
            <a:camera prst="orthographicFront"/>
            <a:lightRig rig="threePt" dir="t"/>
          </a:scene3d>
          <a:sp3d>
            <a:bevelT w="165100" prst="coolSlant"/>
          </a:sp3d>
        </p:spPr>
        <p:txBody>
          <a:bodyPr/>
          <a:lstStyle/>
          <a:p>
            <a:r>
              <a:rPr lang="en-US" dirty="0" smtClean="0"/>
              <a:t>Assessment</a:t>
            </a:r>
            <a:endParaRPr lang="en-US" dirty="0"/>
          </a:p>
        </p:txBody>
      </p:sp>
      <p:sp>
        <p:nvSpPr>
          <p:cNvPr id="3" name="Content Placeholder 2"/>
          <p:cNvSpPr>
            <a:spLocks noGrp="1"/>
          </p:cNvSpPr>
          <p:nvPr>
            <p:ph idx="1"/>
          </p:nvPr>
        </p:nvSpPr>
        <p:spPr>
          <a:xfrm>
            <a:off x="304800" y="1143000"/>
            <a:ext cx="8686800" cy="4983163"/>
          </a:xfrm>
        </p:spPr>
        <p:txBody>
          <a:bodyPr/>
          <a:lstStyle/>
          <a:p>
            <a:pPr marL="0" indent="0">
              <a:buNone/>
            </a:pPr>
            <a:r>
              <a:rPr lang="en-US" sz="2800" dirty="0" smtClean="0"/>
              <a:t>We will continue to work with Georgia educators, as we have in the past, to reconfigure and/or redevelop our state assessments to reflect the instructional focus and expectations inherent in our rigorous state standards in language arts and math.  </a:t>
            </a:r>
          </a:p>
          <a:p>
            <a:pPr marL="0" indent="0">
              <a:buNone/>
            </a:pPr>
            <a:r>
              <a:rPr lang="en-US" sz="2800" dirty="0" smtClean="0"/>
              <a:t>This is </a:t>
            </a:r>
            <a:r>
              <a:rPr lang="en-US" sz="2800" b="1" u="sng" dirty="0" smtClean="0"/>
              <a:t>not </a:t>
            </a:r>
            <a:r>
              <a:rPr lang="en-US" sz="2800" dirty="0" smtClean="0"/>
              <a:t>a suspension of the implementation of the CCGPS in language arts and math.</a:t>
            </a:r>
          </a:p>
          <a:p>
            <a:pPr marL="0" indent="0">
              <a:buNone/>
            </a:pPr>
            <a:endParaRPr lang="en-US" sz="2400" i="1" dirty="0" smtClean="0"/>
          </a:p>
          <a:p>
            <a:pPr marL="0" indent="0">
              <a:buNone/>
            </a:pPr>
            <a:r>
              <a:rPr lang="en-US" sz="2400" i="1" dirty="0" smtClean="0"/>
              <a:t>~ Dr. John Barge</a:t>
            </a:r>
          </a:p>
          <a:p>
            <a:pPr marL="0" indent="0">
              <a:buNone/>
            </a:pPr>
            <a:r>
              <a:rPr lang="en-US" sz="2400" i="1" dirty="0" smtClean="0"/>
              <a:t>(excerpt from a letter </a:t>
            </a:r>
            <a:r>
              <a:rPr lang="en-US" sz="2400" i="1" dirty="0"/>
              <a:t>to state Superintendents </a:t>
            </a:r>
            <a:r>
              <a:rPr lang="en-US" sz="2400" i="1" dirty="0" smtClean="0"/>
              <a:t>from Dr. Barge)</a:t>
            </a:r>
            <a:endParaRPr lang="en-US" sz="2400" i="1" dirty="0"/>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543800" y="57150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68459779"/>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0800" y="274638"/>
            <a:ext cx="3886200" cy="715962"/>
          </a:xfrm>
          <a:solidFill>
            <a:schemeClr val="bg2">
              <a:lumMod val="75000"/>
            </a:schemeClr>
          </a:solidFill>
          <a:effectLst/>
          <a:scene3d>
            <a:camera prst="orthographicFront"/>
            <a:lightRig rig="threePt" dir="t"/>
          </a:scene3d>
          <a:sp3d>
            <a:bevelT w="165100" prst="coolSlant"/>
          </a:sp3d>
        </p:spPr>
        <p:txBody>
          <a:bodyPr/>
          <a:lstStyle/>
          <a:p>
            <a:r>
              <a:rPr lang="en-US" dirty="0" smtClean="0"/>
              <a:t>Resource List</a:t>
            </a:r>
            <a:endParaRPr lang="en-US" dirty="0"/>
          </a:p>
        </p:txBody>
      </p:sp>
      <p:sp>
        <p:nvSpPr>
          <p:cNvPr id="3" name="Content Placeholder 2"/>
          <p:cNvSpPr>
            <a:spLocks noGrp="1"/>
          </p:cNvSpPr>
          <p:nvPr>
            <p:ph idx="1"/>
          </p:nvPr>
        </p:nvSpPr>
        <p:spPr>
          <a:xfrm>
            <a:off x="457200" y="1219200"/>
            <a:ext cx="5638800" cy="4906963"/>
          </a:xfrm>
        </p:spPr>
        <p:txBody>
          <a:bodyPr/>
          <a:lstStyle/>
          <a:p>
            <a:pPr>
              <a:buNone/>
            </a:pPr>
            <a:r>
              <a:rPr lang="en-US" dirty="0" smtClean="0"/>
              <a:t>    The following list is provided as a sample of available resources and is for informational purposes only. It is your responsibility to investigate them to determine their value and appropriateness for your district. </a:t>
            </a:r>
            <a:r>
              <a:rPr lang="en-US" dirty="0" err="1" smtClean="0"/>
              <a:t>GaDOE</a:t>
            </a:r>
            <a:r>
              <a:rPr lang="en-US" dirty="0" smtClean="0"/>
              <a:t> does not endorse or recommend the purchase of or use of any particular resource. </a:t>
            </a:r>
            <a:endParaRPr lang="en-US" dirty="0"/>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543800" y="57150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descr="Resources.jpg"/>
          <p:cNvPicPr>
            <a:picLocks noChangeAspect="1"/>
          </p:cNvPicPr>
          <p:nvPr/>
        </p:nvPicPr>
        <p:blipFill>
          <a:blip r:embed="rId4" cstate="print"/>
          <a:stretch>
            <a:fillRect/>
          </a:stretch>
        </p:blipFill>
        <p:spPr>
          <a:xfrm>
            <a:off x="6019800" y="1447800"/>
            <a:ext cx="2910898" cy="3886200"/>
          </a:xfrm>
          <a:prstGeom prst="rect">
            <a:avLst/>
          </a:prstGeom>
        </p:spPr>
      </p:pic>
    </p:spTree>
    <p:extLst>
      <p:ext uri="{BB962C8B-B14F-4D97-AF65-F5344CB8AC3E}">
        <p14:creationId xmlns:p14="http://schemas.microsoft.com/office/powerpoint/2010/main" val="3149128115"/>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990600"/>
            <a:ext cx="9144000" cy="5715000"/>
          </a:xfrm>
        </p:spPr>
        <p:txBody>
          <a:bodyPr/>
          <a:lstStyle/>
          <a:p>
            <a:pPr algn="l">
              <a:buFont typeface="Arial" pitchFamily="34" charset="0"/>
              <a:buChar char="•"/>
            </a:pPr>
            <a:r>
              <a:rPr lang="en-US" sz="2400" dirty="0" smtClean="0">
                <a:solidFill>
                  <a:schemeClr val="tx1"/>
                </a:solidFill>
              </a:rPr>
              <a:t> </a:t>
            </a:r>
            <a:r>
              <a:rPr lang="en-US" sz="2400" dirty="0" smtClean="0">
                <a:solidFill>
                  <a:schemeClr val="tx1"/>
                </a:solidFill>
                <a:latin typeface="Arial Narrow" pitchFamily="34" charset="0"/>
              </a:rPr>
              <a:t>Common Core Resources</a:t>
            </a:r>
          </a:p>
          <a:p>
            <a:pPr lvl="1" algn="l">
              <a:buFont typeface="Wingdings" pitchFamily="2" charset="2"/>
              <a:buChar char="Ø"/>
            </a:pPr>
            <a:r>
              <a:rPr lang="en-US" sz="1600" dirty="0" smtClean="0">
                <a:solidFill>
                  <a:schemeClr val="tx1"/>
                </a:solidFill>
                <a:latin typeface="Arial Narrow" pitchFamily="34" charset="0"/>
              </a:rPr>
              <a:t> </a:t>
            </a:r>
            <a:r>
              <a:rPr lang="en-US" sz="2000" dirty="0" smtClean="0">
                <a:solidFill>
                  <a:schemeClr val="tx1"/>
                </a:solidFill>
                <a:latin typeface="Arial Narrow" pitchFamily="34" charset="0"/>
              </a:rPr>
              <a:t>SEDL videos - </a:t>
            </a:r>
            <a:r>
              <a:rPr lang="en-US" sz="2000" dirty="0" smtClean="0">
                <a:solidFill>
                  <a:schemeClr val="tx1"/>
                </a:solidFill>
                <a:latin typeface="Arial Narrow" pitchFamily="34" charset="0"/>
                <a:hlinkClick r:id="rId3"/>
              </a:rPr>
              <a:t>http://bit.ly/RwWTdc</a:t>
            </a:r>
            <a:r>
              <a:rPr lang="en-US" sz="2000" dirty="0" smtClean="0">
                <a:solidFill>
                  <a:schemeClr val="tx1"/>
                </a:solidFill>
                <a:latin typeface="Arial Narrow" pitchFamily="34" charset="0"/>
              </a:rPr>
              <a:t>  or </a:t>
            </a:r>
            <a:r>
              <a:rPr lang="en-US" sz="2000" dirty="0" smtClean="0">
                <a:solidFill>
                  <a:schemeClr val="tx1"/>
                </a:solidFill>
                <a:latin typeface="Arial Narrow" pitchFamily="34" charset="0"/>
                <a:hlinkClick r:id="rId4"/>
              </a:rPr>
              <a:t>http://bit.ly/yyhvtc</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Illustrative Mathematics - </a:t>
            </a:r>
            <a:r>
              <a:rPr lang="en-US" sz="2000" dirty="0" smtClean="0">
                <a:solidFill>
                  <a:schemeClr val="tx1"/>
                </a:solidFill>
                <a:latin typeface="Arial Narrow" pitchFamily="34" charset="0"/>
                <a:hlinkClick r:id="rId5"/>
              </a:rPr>
              <a:t>http://www.illustrativemathematics.org/</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Dana Center's CCSS Toolbox - </a:t>
            </a:r>
            <a:r>
              <a:rPr lang="en-US" sz="2000" dirty="0" smtClean="0">
                <a:solidFill>
                  <a:schemeClr val="tx1"/>
                </a:solidFill>
                <a:latin typeface="Arial Narrow" pitchFamily="34" charset="0"/>
                <a:hlinkClick r:id="rId6"/>
              </a:rPr>
              <a:t>http://www.ccsstoolbox.com/</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Common Core Standards - </a:t>
            </a:r>
            <a:r>
              <a:rPr lang="en-US" sz="2000" dirty="0" smtClean="0">
                <a:solidFill>
                  <a:schemeClr val="tx1"/>
                </a:solidFill>
                <a:latin typeface="Arial Narrow" pitchFamily="34" charset="0"/>
                <a:hlinkClick r:id="rId7"/>
              </a:rPr>
              <a:t>http://www.corestandards.org/</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Tools for the Common Core Standards - </a:t>
            </a:r>
            <a:r>
              <a:rPr lang="en-US" sz="2000" dirty="0" smtClean="0">
                <a:solidFill>
                  <a:schemeClr val="tx1"/>
                </a:solidFill>
                <a:latin typeface="Arial Narrow" pitchFamily="34" charset="0"/>
                <a:hlinkClick r:id="rId8"/>
              </a:rPr>
              <a:t>http://commoncoretools.me/</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rPr>
              <a:t> Phil </a:t>
            </a:r>
            <a:r>
              <a:rPr lang="en-US" sz="2000" dirty="0" err="1" smtClean="0">
                <a:solidFill>
                  <a:schemeClr val="tx1"/>
                </a:solidFill>
              </a:rPr>
              <a:t>Daro</a:t>
            </a:r>
            <a:r>
              <a:rPr lang="en-US" sz="2000" dirty="0" smtClean="0">
                <a:solidFill>
                  <a:schemeClr val="tx1"/>
                </a:solidFill>
              </a:rPr>
              <a:t> talks about the Common Core Mathematics Standards - </a:t>
            </a:r>
            <a:r>
              <a:rPr lang="en-US" sz="2000" dirty="0" smtClean="0">
                <a:solidFill>
                  <a:schemeClr val="tx1"/>
                </a:solidFill>
                <a:hlinkClick r:id="rId9"/>
              </a:rPr>
              <a:t>http://bit.ly/URwOFT</a:t>
            </a:r>
            <a:endParaRPr lang="en-US" sz="2000" dirty="0" smtClean="0">
              <a:solidFill>
                <a:schemeClr val="tx1"/>
              </a:solidFill>
            </a:endParaRPr>
          </a:p>
          <a:p>
            <a:pPr lvl="1" algn="l">
              <a:buFont typeface="Wingdings" pitchFamily="2" charset="2"/>
              <a:buChar char="Ø"/>
            </a:pPr>
            <a:r>
              <a:rPr lang="en-US" sz="2000" dirty="0" smtClean="0">
                <a:solidFill>
                  <a:schemeClr val="tx1"/>
                </a:solidFill>
              </a:rPr>
              <a:t> </a:t>
            </a:r>
            <a:r>
              <a:rPr lang="en-US" sz="2000" dirty="0" err="1" smtClean="0">
                <a:solidFill>
                  <a:schemeClr val="tx1"/>
                </a:solidFill>
              </a:rPr>
              <a:t>LearnZillion</a:t>
            </a:r>
            <a:r>
              <a:rPr lang="en-US" sz="2000" dirty="0" smtClean="0">
                <a:solidFill>
                  <a:schemeClr val="tx1"/>
                </a:solidFill>
              </a:rPr>
              <a:t> - </a:t>
            </a:r>
            <a:r>
              <a:rPr lang="en-US" sz="2000" dirty="0">
                <a:solidFill>
                  <a:schemeClr val="tx1"/>
                </a:solidFill>
                <a:hlinkClick r:id="rId10"/>
              </a:rPr>
              <a:t>http://learnzillion.com</a:t>
            </a:r>
            <a:r>
              <a:rPr lang="en-US" sz="2000" dirty="0" smtClean="0">
                <a:solidFill>
                  <a:schemeClr val="tx1"/>
                </a:solidFill>
                <a:hlinkClick r:id="rId10"/>
              </a:rPr>
              <a:t>/</a:t>
            </a:r>
            <a:r>
              <a:rPr lang="en-US" sz="2000" dirty="0" smtClean="0">
                <a:solidFill>
                  <a:schemeClr val="tx1"/>
                </a:solidFill>
              </a:rPr>
              <a:t> </a:t>
            </a:r>
            <a:endParaRPr lang="en-US" sz="2000" dirty="0" smtClean="0">
              <a:solidFill>
                <a:schemeClr val="tx1"/>
              </a:solidFill>
              <a:latin typeface="Arial Narrow" pitchFamily="34" charset="0"/>
            </a:endParaRPr>
          </a:p>
          <a:p>
            <a:pPr algn="l">
              <a:buFont typeface="Arial" pitchFamily="34" charset="0"/>
              <a:buChar char="•"/>
            </a:pPr>
            <a:r>
              <a:rPr lang="en-US" sz="2400" dirty="0" smtClean="0">
                <a:solidFill>
                  <a:schemeClr val="tx1"/>
                </a:solidFill>
                <a:latin typeface="Arial Narrow" pitchFamily="34" charset="0"/>
              </a:rPr>
              <a:t> Assessment Resources </a:t>
            </a:r>
          </a:p>
          <a:p>
            <a:pPr lvl="1" algn="l">
              <a:buFont typeface="Wingdings" pitchFamily="2" charset="2"/>
              <a:buChar char="Ø"/>
            </a:pPr>
            <a:r>
              <a:rPr lang="en-US" sz="1600" dirty="0" smtClean="0">
                <a:solidFill>
                  <a:schemeClr val="tx1"/>
                </a:solidFill>
                <a:latin typeface="Arial Narrow" pitchFamily="34" charset="0"/>
              </a:rPr>
              <a:t> </a:t>
            </a:r>
            <a:r>
              <a:rPr lang="en-US" sz="1800" dirty="0" smtClean="0">
                <a:solidFill>
                  <a:schemeClr val="tx1"/>
                </a:solidFill>
                <a:latin typeface="Arial Narrow" pitchFamily="34" charset="0"/>
              </a:rPr>
              <a:t> </a:t>
            </a:r>
            <a:r>
              <a:rPr lang="en-US" sz="2000" dirty="0" smtClean="0">
                <a:solidFill>
                  <a:schemeClr val="tx1"/>
                </a:solidFill>
                <a:latin typeface="Arial Narrow" pitchFamily="34" charset="0"/>
              </a:rPr>
              <a:t>MAP - </a:t>
            </a:r>
            <a:r>
              <a:rPr lang="en-US" sz="2000" dirty="0" smtClean="0">
                <a:solidFill>
                  <a:schemeClr val="tx1"/>
                </a:solidFill>
                <a:latin typeface="Arial Narrow" pitchFamily="34" charset="0"/>
                <a:hlinkClick r:id="rId11"/>
              </a:rPr>
              <a:t>http://www.map.mathshell.org.uk/materials/index.php</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Illustrative Mathematics - </a:t>
            </a:r>
            <a:r>
              <a:rPr lang="en-US" sz="2000" dirty="0" smtClean="0">
                <a:solidFill>
                  <a:schemeClr val="tx1"/>
                </a:solidFill>
                <a:latin typeface="Arial Narrow" pitchFamily="34" charset="0"/>
                <a:hlinkClick r:id="rId12"/>
              </a:rPr>
              <a:t>http://illustrativemathematics.org/</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CCSS Toolbox: PARCC Prototyping Project - </a:t>
            </a:r>
            <a:r>
              <a:rPr lang="en-US" sz="2000" dirty="0" smtClean="0">
                <a:solidFill>
                  <a:schemeClr val="tx1"/>
                </a:solidFill>
                <a:latin typeface="Arial Narrow" pitchFamily="34" charset="0"/>
                <a:hlinkClick r:id="rId13"/>
              </a:rPr>
              <a:t>http://www.ccsstoolbox.org/</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a:t>
            </a:r>
            <a:r>
              <a:rPr lang="en-US" sz="2000" dirty="0">
                <a:solidFill>
                  <a:schemeClr val="tx1"/>
                </a:solidFill>
                <a:latin typeface="Arial Narrow" pitchFamily="34" charset="0"/>
              </a:rPr>
              <a:t>Smarter Balanced - </a:t>
            </a:r>
            <a:r>
              <a:rPr lang="en-US" sz="2000" dirty="0">
                <a:hlinkClick r:id="rId14"/>
              </a:rPr>
              <a:t>http://www.smarterbalanced.org/smarter-balanced-assessments/</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PARCC - </a:t>
            </a:r>
            <a:r>
              <a:rPr lang="en-US" sz="2000" dirty="0" smtClean="0">
                <a:solidFill>
                  <a:schemeClr val="tx1"/>
                </a:solidFill>
                <a:latin typeface="Arial Narrow" pitchFamily="34" charset="0"/>
                <a:hlinkClick r:id="rId15"/>
              </a:rPr>
              <a:t>http://www.parcconline.org/</a:t>
            </a:r>
            <a:r>
              <a:rPr lang="en-US" sz="2000" dirty="0" smtClean="0">
                <a:solidFill>
                  <a:schemeClr val="tx1"/>
                </a:solidFill>
                <a:latin typeface="Arial Narrow" pitchFamily="34" charset="0"/>
              </a:rPr>
              <a:t> </a:t>
            </a:r>
          </a:p>
          <a:p>
            <a:pPr lvl="1" algn="l">
              <a:buFont typeface="Wingdings" pitchFamily="2" charset="2"/>
              <a:buChar char="Ø"/>
            </a:pPr>
            <a:r>
              <a:rPr lang="en-US" sz="2000" dirty="0" smtClean="0">
                <a:solidFill>
                  <a:schemeClr val="tx1"/>
                </a:solidFill>
                <a:latin typeface="Arial Narrow" pitchFamily="34" charset="0"/>
              </a:rPr>
              <a:t>Online Assessment System - </a:t>
            </a:r>
            <a:r>
              <a:rPr lang="en-US" sz="2000" dirty="0" smtClean="0">
                <a:solidFill>
                  <a:schemeClr val="tx1"/>
                </a:solidFill>
                <a:latin typeface="Arial Narrow" pitchFamily="34" charset="0"/>
                <a:hlinkClick r:id="rId16"/>
              </a:rPr>
              <a:t>http://bit.ly/OoyaK5</a:t>
            </a:r>
            <a:r>
              <a:rPr lang="en-US" sz="2000" dirty="0" smtClean="0">
                <a:solidFill>
                  <a:schemeClr val="tx1"/>
                </a:solidFill>
                <a:latin typeface="Arial Narrow" pitchFamily="34" charset="0"/>
              </a:rPr>
              <a:t> </a:t>
            </a:r>
          </a:p>
          <a:p>
            <a:pPr lvl="1" algn="l"/>
            <a:endParaRPr lang="en-US" sz="2000" dirty="0" smtClean="0">
              <a:solidFill>
                <a:schemeClr val="tx1"/>
              </a:solidFill>
              <a:latin typeface="Arial Narrow" pitchFamily="34" charset="0"/>
            </a:endParaRPr>
          </a:p>
          <a:p>
            <a:pPr algn="l">
              <a:buFont typeface="Arial" pitchFamily="34" charset="0"/>
              <a:buChar char="•"/>
            </a:pPr>
            <a:endParaRPr lang="en-US" sz="1400" dirty="0">
              <a:solidFill>
                <a:schemeClr val="tx1"/>
              </a:solidFill>
            </a:endParaRPr>
          </a:p>
        </p:txBody>
      </p:sp>
      <p:pic>
        <p:nvPicPr>
          <p:cNvPr id="5" name="Picture 2" descr="C:\Users\Janet Wyche\AppData\Local\Temp\notesCB2CD5\CCGPS_LogoAPPLE2.jpg"/>
          <p:cNvPicPr>
            <a:picLocks noChangeAspect="1" noChangeArrowheads="1"/>
          </p:cNvPicPr>
          <p:nvPr/>
        </p:nvPicPr>
        <p:blipFill>
          <a:blip r:embed="rId17"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p:cNvSpPr>
            <a:spLocks noGrp="1"/>
          </p:cNvSpPr>
          <p:nvPr>
            <p:ph type="ctrTitle"/>
          </p:nvPr>
        </p:nvSpPr>
        <p:spPr>
          <a:xfrm>
            <a:off x="2743200" y="228601"/>
            <a:ext cx="3886200" cy="6857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Resources</a:t>
            </a:r>
            <a:endParaRPr lang="en-US" dirty="0">
              <a:latin typeface="Arial Narrow" pitchFamily="34" charset="0"/>
            </a:endParaRP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743200" y="228601"/>
            <a:ext cx="3886200" cy="6857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Resources</a:t>
            </a:r>
            <a:endParaRPr lang="en-US" dirty="0">
              <a:latin typeface="Arial Narrow" pitchFamily="34" charset="0"/>
            </a:endParaRPr>
          </a:p>
        </p:txBody>
      </p:sp>
      <p:sp>
        <p:nvSpPr>
          <p:cNvPr id="3" name="Subtitle 2"/>
          <p:cNvSpPr>
            <a:spLocks noGrp="1"/>
          </p:cNvSpPr>
          <p:nvPr>
            <p:ph type="subTitle" idx="1"/>
          </p:nvPr>
        </p:nvSpPr>
        <p:spPr>
          <a:xfrm>
            <a:off x="304800" y="914400"/>
            <a:ext cx="8610600" cy="5562600"/>
          </a:xfrm>
        </p:spPr>
        <p:txBody>
          <a:bodyPr/>
          <a:lstStyle/>
          <a:p>
            <a:pPr algn="l">
              <a:buFont typeface="Arial" pitchFamily="34" charset="0"/>
              <a:buChar char="•"/>
            </a:pPr>
            <a:r>
              <a:rPr lang="en-US" sz="2400" dirty="0" smtClean="0">
                <a:solidFill>
                  <a:schemeClr val="tx1"/>
                </a:solidFill>
                <a:latin typeface="Arial Narrow" pitchFamily="34" charset="0"/>
              </a:rPr>
              <a:t> Professional Learning Resources</a:t>
            </a:r>
          </a:p>
          <a:p>
            <a:pPr lvl="1" algn="l">
              <a:buFont typeface="Wingdings" pitchFamily="2" charset="2"/>
              <a:buChar char="Ø"/>
            </a:pPr>
            <a:r>
              <a:rPr lang="en-US" sz="1600" dirty="0" smtClean="0">
                <a:solidFill>
                  <a:schemeClr val="tx1"/>
                </a:solidFill>
                <a:latin typeface="Arial Narrow" pitchFamily="34" charset="0"/>
              </a:rPr>
              <a:t> </a:t>
            </a:r>
            <a:r>
              <a:rPr lang="en-US" sz="2000" dirty="0" smtClean="0">
                <a:solidFill>
                  <a:schemeClr val="tx1"/>
                </a:solidFill>
                <a:latin typeface="Arial Narrow" pitchFamily="34" charset="0"/>
              </a:rPr>
              <a:t>Inside Mathematics- </a:t>
            </a:r>
            <a:r>
              <a:rPr lang="en-US" sz="2000" dirty="0" smtClean="0">
                <a:solidFill>
                  <a:schemeClr val="tx1"/>
                </a:solidFill>
                <a:latin typeface="Arial Narrow" pitchFamily="34" charset="0"/>
                <a:hlinkClick r:id="rId3"/>
              </a:rPr>
              <a:t>http://www.insidemathematics.org/</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Annenberg Learner - </a:t>
            </a:r>
            <a:r>
              <a:rPr lang="en-US" sz="2000" dirty="0" smtClean="0">
                <a:solidFill>
                  <a:schemeClr val="tx1"/>
                </a:solidFill>
                <a:latin typeface="Arial Narrow" pitchFamily="34" charset="0"/>
                <a:hlinkClick r:id="rId4"/>
              </a:rPr>
              <a:t>http://www.learner.org/index.html</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a:t>
            </a:r>
            <a:r>
              <a:rPr lang="en-US" sz="2000" dirty="0" err="1" smtClean="0">
                <a:solidFill>
                  <a:schemeClr val="tx1"/>
                </a:solidFill>
                <a:latin typeface="Arial Narrow" pitchFamily="34" charset="0"/>
              </a:rPr>
              <a:t>Edutopia</a:t>
            </a:r>
            <a:r>
              <a:rPr lang="en-US" sz="2000" dirty="0" smtClean="0">
                <a:solidFill>
                  <a:schemeClr val="tx1"/>
                </a:solidFill>
                <a:latin typeface="Arial Narrow" pitchFamily="34" charset="0"/>
              </a:rPr>
              <a:t> – </a:t>
            </a:r>
            <a:r>
              <a:rPr lang="en-US" sz="2000" dirty="0" smtClean="0">
                <a:solidFill>
                  <a:schemeClr val="tx1"/>
                </a:solidFill>
                <a:latin typeface="Arial Narrow" pitchFamily="34" charset="0"/>
                <a:hlinkClick r:id="rId5"/>
              </a:rPr>
              <a:t>http://www.edutopia.org</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Teaching Channel - </a:t>
            </a:r>
            <a:r>
              <a:rPr lang="en-US" sz="2000" dirty="0" smtClean="0">
                <a:solidFill>
                  <a:schemeClr val="tx1"/>
                </a:solidFill>
                <a:latin typeface="Arial Narrow" pitchFamily="34" charset="0"/>
                <a:hlinkClick r:id="rId6"/>
              </a:rPr>
              <a:t>http://www.teachingchannel.org</a:t>
            </a:r>
            <a:endParaRPr lang="en-US" sz="2000" dirty="0" smtClean="0">
              <a:solidFill>
                <a:schemeClr val="tx1"/>
              </a:solidFill>
              <a:latin typeface="Arial Narrow" pitchFamily="34" charset="0"/>
            </a:endParaRPr>
          </a:p>
          <a:p>
            <a:pPr lvl="1" algn="l">
              <a:buFont typeface="Wingdings" pitchFamily="2" charset="2"/>
              <a:buChar char="Ø"/>
            </a:pPr>
            <a:r>
              <a:rPr lang="en-US" sz="1600" dirty="0" smtClean="0">
                <a:solidFill>
                  <a:schemeClr val="tx1"/>
                </a:solidFill>
                <a:latin typeface="Arial Narrow" pitchFamily="34" charset="0"/>
              </a:rPr>
              <a:t> </a:t>
            </a:r>
            <a:r>
              <a:rPr lang="en-US" sz="2000" dirty="0" smtClean="0">
                <a:solidFill>
                  <a:schemeClr val="tx1"/>
                </a:solidFill>
                <a:latin typeface="Arial Narrow" pitchFamily="34" charset="0"/>
              </a:rPr>
              <a:t>Ontario Ministry of Education - </a:t>
            </a:r>
            <a:r>
              <a:rPr lang="en-US" sz="2000" dirty="0" smtClean="0">
                <a:solidFill>
                  <a:schemeClr val="tx1"/>
                </a:solidFill>
                <a:latin typeface="Arial Narrow" pitchFamily="34" charset="0"/>
                <a:hlinkClick r:id="rId7"/>
              </a:rPr>
              <a:t>http://bit.ly/cGZlce</a:t>
            </a:r>
            <a:r>
              <a:rPr lang="en-US" sz="2000" dirty="0" smtClean="0">
                <a:solidFill>
                  <a:schemeClr val="tx1"/>
                </a:solidFill>
                <a:latin typeface="Arial Narrow" pitchFamily="34" charset="0"/>
              </a:rPr>
              <a:t> </a:t>
            </a:r>
          </a:p>
          <a:p>
            <a:pPr algn="l">
              <a:buFont typeface="Arial" pitchFamily="34" charset="0"/>
              <a:buChar char="•"/>
            </a:pPr>
            <a:r>
              <a:rPr lang="en-US" sz="2400" dirty="0" smtClean="0">
                <a:solidFill>
                  <a:schemeClr val="tx1"/>
                </a:solidFill>
                <a:latin typeface="Arial Narrow" pitchFamily="34" charset="0"/>
              </a:rPr>
              <a:t> Blogs</a:t>
            </a:r>
          </a:p>
          <a:p>
            <a:pPr lvl="1" algn="l">
              <a:buFont typeface="Wingdings" pitchFamily="2" charset="2"/>
              <a:buChar char="Ø"/>
            </a:pPr>
            <a:r>
              <a:rPr lang="en-US" sz="2000" dirty="0" smtClean="0">
                <a:solidFill>
                  <a:schemeClr val="tx1"/>
                </a:solidFill>
              </a:rPr>
              <a:t> Dan Meyer</a:t>
            </a:r>
            <a:r>
              <a:rPr lang="en-US" sz="2000" dirty="0" smtClean="0"/>
              <a:t>  – </a:t>
            </a:r>
            <a:r>
              <a:rPr lang="en-US" sz="2000" dirty="0" smtClean="0">
                <a:hlinkClick r:id="rId8"/>
              </a:rPr>
              <a:t>http://blog.mrmeyer.com/</a:t>
            </a:r>
            <a:endParaRPr lang="en-US" sz="2000" dirty="0" smtClean="0"/>
          </a:p>
          <a:p>
            <a:pPr lvl="1" algn="l">
              <a:buFont typeface="Wingdings" pitchFamily="2" charset="2"/>
              <a:buChar char="Ø"/>
            </a:pPr>
            <a:r>
              <a:rPr lang="en-US" sz="2000" dirty="0" smtClean="0">
                <a:solidFill>
                  <a:schemeClr val="tx1"/>
                </a:solidFill>
              </a:rPr>
              <a:t> </a:t>
            </a:r>
            <a:r>
              <a:rPr lang="en-US" sz="2000" dirty="0" err="1" smtClean="0">
                <a:solidFill>
                  <a:schemeClr val="tx1"/>
                </a:solidFill>
              </a:rPr>
              <a:t>Timon</a:t>
            </a:r>
            <a:r>
              <a:rPr lang="en-US" sz="2000" dirty="0" smtClean="0">
                <a:solidFill>
                  <a:schemeClr val="tx1"/>
                </a:solidFill>
              </a:rPr>
              <a:t> </a:t>
            </a:r>
            <a:r>
              <a:rPr lang="en-US" sz="2000" dirty="0" err="1" smtClean="0">
                <a:solidFill>
                  <a:schemeClr val="tx1"/>
                </a:solidFill>
              </a:rPr>
              <a:t>Piccini</a:t>
            </a:r>
            <a:r>
              <a:rPr lang="en-US" sz="2000" dirty="0" smtClean="0">
                <a:solidFill>
                  <a:schemeClr val="tx1"/>
                </a:solidFill>
              </a:rPr>
              <a:t> </a:t>
            </a:r>
            <a:r>
              <a:rPr lang="en-US" sz="2000" dirty="0" smtClean="0"/>
              <a:t>– </a:t>
            </a:r>
            <a:r>
              <a:rPr lang="en-US" sz="2000" dirty="0" smtClean="0">
                <a:hlinkClick r:id="rId9"/>
              </a:rPr>
              <a:t>http://mrpiccmath.weebly.com/3-acts.html</a:t>
            </a:r>
            <a:endParaRPr lang="en-US" sz="2000" dirty="0" smtClean="0"/>
          </a:p>
          <a:p>
            <a:pPr lvl="1" algn="l">
              <a:buFont typeface="Wingdings" pitchFamily="2" charset="2"/>
              <a:buChar char="Ø"/>
            </a:pPr>
            <a:r>
              <a:rPr lang="en-US" sz="2000" dirty="0" smtClean="0">
                <a:solidFill>
                  <a:schemeClr val="tx1"/>
                </a:solidFill>
              </a:rPr>
              <a:t> Dan Anderson </a:t>
            </a:r>
            <a:r>
              <a:rPr lang="en-US" sz="2000" dirty="0" smtClean="0"/>
              <a:t>– </a:t>
            </a:r>
            <a:r>
              <a:rPr lang="en-US" sz="2000" dirty="0" smtClean="0">
                <a:hlinkClick r:id="rId10"/>
              </a:rPr>
              <a:t>http://blog.recursiveprocess.com/tag/wcydwt/</a:t>
            </a:r>
            <a:endParaRPr lang="en-US" sz="2000" dirty="0" smtClean="0"/>
          </a:p>
          <a:p>
            <a:pPr algn="l">
              <a:buFont typeface="Arial" pitchFamily="34" charset="0"/>
              <a:buChar char="•"/>
            </a:pPr>
            <a:r>
              <a:rPr lang="en-US" sz="2400" dirty="0" smtClean="0">
                <a:solidFill>
                  <a:schemeClr val="tx1"/>
                </a:solidFill>
                <a:latin typeface="Arial Narrow" pitchFamily="34" charset="0"/>
              </a:rPr>
              <a:t> Unit Resource</a:t>
            </a:r>
          </a:p>
          <a:p>
            <a:pPr marL="800100" lvl="1" indent="-342900" algn="l">
              <a:buFont typeface="Wingdings" pitchFamily="2" charset="2"/>
              <a:buChar char="Ø"/>
            </a:pPr>
            <a:r>
              <a:rPr lang="en-US" sz="2000" dirty="0" smtClean="0">
                <a:solidFill>
                  <a:schemeClr val="tx1"/>
                </a:solidFill>
                <a:latin typeface="Arial Narrow" pitchFamily="34" charset="0"/>
              </a:rPr>
              <a:t>Right Triangle Trigonometry, and Trigonometric Functions: Doris </a:t>
            </a:r>
            <a:r>
              <a:rPr lang="en-US" sz="2000" dirty="0" err="1" smtClean="0">
                <a:solidFill>
                  <a:schemeClr val="tx1"/>
                </a:solidFill>
                <a:latin typeface="Arial Narrow" pitchFamily="34" charset="0"/>
              </a:rPr>
              <a:t>Santarone</a:t>
            </a:r>
            <a:r>
              <a:rPr lang="en-US" sz="2000" dirty="0" smtClean="0">
                <a:solidFill>
                  <a:schemeClr val="tx1"/>
                </a:solidFill>
                <a:latin typeface="Arial Narrow" pitchFamily="34" charset="0"/>
              </a:rPr>
              <a:t> </a:t>
            </a:r>
            <a:r>
              <a:rPr lang="en-US" sz="2000" dirty="0">
                <a:solidFill>
                  <a:schemeClr val="tx1"/>
                </a:solidFill>
                <a:latin typeface="Arial Narrow" pitchFamily="34" charset="0"/>
              </a:rPr>
              <a:t>- </a:t>
            </a:r>
            <a:r>
              <a:rPr lang="en-US" sz="2000" dirty="0">
                <a:solidFill>
                  <a:schemeClr val="tx1"/>
                </a:solidFill>
                <a:latin typeface="Arial Narrow" pitchFamily="34" charset="0"/>
                <a:hlinkClick r:id="rId11"/>
              </a:rPr>
              <a:t>http://</a:t>
            </a:r>
            <a:r>
              <a:rPr lang="en-US" sz="2000" dirty="0" smtClean="0">
                <a:solidFill>
                  <a:schemeClr val="tx1"/>
                </a:solidFill>
                <a:latin typeface="Arial Narrow" pitchFamily="34" charset="0"/>
                <a:hlinkClick r:id="rId11"/>
              </a:rPr>
              <a:t>bit.ly/SnVxkL</a:t>
            </a:r>
            <a:r>
              <a:rPr lang="en-US" sz="2000" dirty="0" smtClean="0">
                <a:solidFill>
                  <a:schemeClr val="tx1"/>
                </a:solidFill>
                <a:latin typeface="Arial Narrow" pitchFamily="34" charset="0"/>
              </a:rPr>
              <a:t> </a:t>
            </a:r>
            <a:endParaRPr lang="en-US" sz="2400" dirty="0" smtClean="0">
              <a:solidFill>
                <a:schemeClr val="tx1"/>
              </a:solidFill>
              <a:hlinkClick r:id="rId5"/>
            </a:endParaRPr>
          </a:p>
          <a:p>
            <a:pPr algn="l">
              <a:buFont typeface="Arial" pitchFamily="34" charset="0"/>
              <a:buChar char="•"/>
            </a:pPr>
            <a:endParaRPr lang="en-US" sz="1400"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12"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18282" t="18750" r="15250" b="2024"/>
          <a:stretch/>
        </p:blipFill>
        <p:spPr bwMode="auto">
          <a:xfrm>
            <a:off x="914400" y="838200"/>
            <a:ext cx="7323497" cy="4648200"/>
          </a:xfrm>
          <a:prstGeom prst="rect">
            <a:avLst/>
          </a:prstGeom>
          <a:noFill/>
          <a:ln>
            <a:noFill/>
          </a:ln>
          <a:effectLst/>
          <a:scene3d>
            <a:camera prst="orthographicFront"/>
            <a:lightRig rig="threePt" dir="t"/>
          </a:scene3d>
          <a:sp3d>
            <a:bevelT w="165100" prst="coolSlant"/>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Subtitle 2"/>
          <p:cNvSpPr>
            <a:spLocks noGrp="1"/>
          </p:cNvSpPr>
          <p:nvPr>
            <p:ph type="subTitle" idx="1"/>
          </p:nvPr>
        </p:nvSpPr>
        <p:spPr>
          <a:xfrm>
            <a:off x="0" y="990600"/>
            <a:ext cx="9144000" cy="5181600"/>
          </a:xfrm>
        </p:spPr>
        <p:txBody>
          <a:bodyPr/>
          <a:lstStyle/>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p:txBody>
      </p:sp>
      <p:pic>
        <p:nvPicPr>
          <p:cNvPr id="5"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p:cNvSpPr>
            <a:spLocks noGrp="1"/>
          </p:cNvSpPr>
          <p:nvPr>
            <p:ph type="ctrTitle"/>
          </p:nvPr>
        </p:nvSpPr>
        <p:spPr>
          <a:xfrm>
            <a:off x="2743200" y="228601"/>
            <a:ext cx="3886200" cy="6857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Resources</a:t>
            </a:r>
            <a:endParaRPr lang="en-US" dirty="0">
              <a:latin typeface="Arial Narrow" pitchFamily="34" charset="0"/>
            </a:endParaRPr>
          </a:p>
        </p:txBody>
      </p:sp>
      <p:sp>
        <p:nvSpPr>
          <p:cNvPr id="2" name="TextBox 1"/>
          <p:cNvSpPr txBox="1"/>
          <p:nvPr/>
        </p:nvSpPr>
        <p:spPr>
          <a:xfrm>
            <a:off x="1447800" y="5562600"/>
            <a:ext cx="6324600" cy="523220"/>
          </a:xfrm>
          <a:prstGeom prst="rect">
            <a:avLst/>
          </a:prstGeom>
          <a:noFill/>
        </p:spPr>
        <p:txBody>
          <a:bodyPr wrap="square" rtlCol="0">
            <a:spAutoFit/>
          </a:bodyPr>
          <a:lstStyle/>
          <a:p>
            <a:r>
              <a:rPr lang="en-US" sz="2800" dirty="0">
                <a:hlinkClick r:id="rId5"/>
              </a:rPr>
              <a:t>http://www.illustrativemathematics.org/</a:t>
            </a:r>
            <a:r>
              <a:rPr lang="en-US" sz="2800" dirty="0"/>
              <a:t> </a:t>
            </a:r>
          </a:p>
        </p:txBody>
      </p:sp>
    </p:spTree>
    <p:extLst>
      <p:ext uri="{BB962C8B-B14F-4D97-AF65-F5344CB8AC3E}">
        <p14:creationId xmlns:p14="http://schemas.microsoft.com/office/powerpoint/2010/main" val="1995284864"/>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52400" y="990600"/>
            <a:ext cx="8839200" cy="5181600"/>
          </a:xfrm>
        </p:spPr>
        <p:txBody>
          <a:bodyPr/>
          <a:lstStyle/>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p:txBody>
      </p:sp>
      <p:pic>
        <p:nvPicPr>
          <p:cNvPr id="5"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p:cNvSpPr>
            <a:spLocks noGrp="1"/>
          </p:cNvSpPr>
          <p:nvPr>
            <p:ph type="ctrTitle"/>
          </p:nvPr>
        </p:nvSpPr>
        <p:spPr>
          <a:xfrm>
            <a:off x="2743200" y="228601"/>
            <a:ext cx="3886200" cy="6857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Resources</a:t>
            </a:r>
            <a:endParaRPr lang="en-US" dirty="0">
              <a:latin typeface="Arial Narrow" pitchFamily="34" charset="0"/>
            </a:endParaRPr>
          </a:p>
        </p:txBody>
      </p:sp>
      <p:sp>
        <p:nvSpPr>
          <p:cNvPr id="2" name="TextBox 1"/>
          <p:cNvSpPr txBox="1"/>
          <p:nvPr/>
        </p:nvSpPr>
        <p:spPr>
          <a:xfrm>
            <a:off x="1447800" y="5562600"/>
            <a:ext cx="6324600" cy="523220"/>
          </a:xfrm>
          <a:prstGeom prst="rect">
            <a:avLst/>
          </a:prstGeom>
          <a:noFill/>
        </p:spPr>
        <p:txBody>
          <a:bodyPr wrap="square" rtlCol="0">
            <a:spAutoFit/>
          </a:bodyPr>
          <a:lstStyle/>
          <a:p>
            <a:r>
              <a:rPr lang="en-US" sz="2800" dirty="0">
                <a:hlinkClick r:id="rId4"/>
              </a:rPr>
              <a:t>http://www.illustrativemathematics.org/</a:t>
            </a:r>
            <a:r>
              <a:rPr lang="en-US" sz="2800" dirty="0"/>
              <a:t> </a:t>
            </a:r>
          </a:p>
        </p:txBody>
      </p:sp>
      <p:sp>
        <p:nvSpPr>
          <p:cNvPr id="6" name="TextBox 5"/>
          <p:cNvSpPr txBox="1"/>
          <p:nvPr/>
        </p:nvSpPr>
        <p:spPr>
          <a:xfrm>
            <a:off x="228600" y="1066800"/>
            <a:ext cx="8763000" cy="4678204"/>
          </a:xfrm>
          <a:prstGeom prst="rect">
            <a:avLst/>
          </a:prstGeom>
          <a:noFill/>
        </p:spPr>
        <p:txBody>
          <a:bodyPr wrap="square" rtlCol="0">
            <a:spAutoFit/>
          </a:bodyPr>
          <a:lstStyle/>
          <a:p>
            <a:r>
              <a:rPr lang="en-US" sz="2000" dirty="0"/>
              <a:t>The Morris family is on a road trip through California. One day they are driving from Death Valley to Sequoia National Park. Death Valley is home to the lowest point in the US at </a:t>
            </a:r>
            <a:r>
              <a:rPr lang="en-US" sz="2000" dirty="0" err="1"/>
              <a:t>Badwater</a:t>
            </a:r>
            <a:r>
              <a:rPr lang="en-US" sz="2000" dirty="0"/>
              <a:t> Basin with 282 feet below sea level. Sequoia National Park is home to Mt. Whitney, the highest point in the lower 48 states with 14,505 feet. Jerry is estimating from the map that the two places are only 85 miles apart as the crow flies. He is wondering</a:t>
            </a:r>
            <a:r>
              <a:rPr lang="en-US" sz="2000" dirty="0" smtClean="0"/>
              <a:t>:</a:t>
            </a:r>
          </a:p>
          <a:p>
            <a:endParaRPr lang="en-US" sz="1000" dirty="0" smtClean="0"/>
          </a:p>
          <a:p>
            <a:r>
              <a:rPr lang="en-US" sz="2000" dirty="0" smtClean="0"/>
              <a:t>If </a:t>
            </a:r>
            <a:r>
              <a:rPr lang="en-US" sz="2000" dirty="0"/>
              <a:t>you hike to the top of Mt. Whitney, can you see </a:t>
            </a:r>
            <a:r>
              <a:rPr lang="en-US" sz="2000" dirty="0" err="1"/>
              <a:t>Badwater</a:t>
            </a:r>
            <a:r>
              <a:rPr lang="en-US" sz="2000" dirty="0"/>
              <a:t> Basin on a clear day</a:t>
            </a:r>
            <a:r>
              <a:rPr lang="en-US" sz="2000" dirty="0" smtClean="0"/>
              <a:t>?</a:t>
            </a:r>
          </a:p>
          <a:p>
            <a:r>
              <a:rPr lang="en-US" sz="1000" dirty="0" smtClean="0"/>
              <a:t> </a:t>
            </a:r>
          </a:p>
          <a:p>
            <a:r>
              <a:rPr lang="en-US" sz="2000" dirty="0" smtClean="0"/>
              <a:t>Find </a:t>
            </a:r>
            <a:r>
              <a:rPr lang="en-US" sz="2000" dirty="0"/>
              <a:t>an answer to Jerry's question and support it with an appropriate mathematical model</a:t>
            </a:r>
            <a:r>
              <a:rPr lang="en-US" sz="2000" dirty="0" smtClean="0"/>
              <a:t>.</a:t>
            </a:r>
          </a:p>
          <a:p>
            <a:endParaRPr lang="en-US" sz="1000" dirty="0" smtClean="0"/>
          </a:p>
          <a:p>
            <a:r>
              <a:rPr lang="en-US" sz="2000" dirty="0" smtClean="0"/>
              <a:t>(</a:t>
            </a:r>
            <a:r>
              <a:rPr lang="en-US" sz="2000" dirty="0"/>
              <a:t>Note: In this task you may neglect the curvature of the earth and just assume that you can see long distances.)</a:t>
            </a:r>
          </a:p>
          <a:p>
            <a:endParaRPr lang="en-US" dirty="0"/>
          </a:p>
        </p:txBody>
      </p:sp>
    </p:spTree>
    <p:extLst>
      <p:ext uri="{BB962C8B-B14F-4D97-AF65-F5344CB8AC3E}">
        <p14:creationId xmlns:p14="http://schemas.microsoft.com/office/powerpoint/2010/main" val="1880773481"/>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3"/>
          <p:cNvSpPr>
            <a:spLocks noGrp="1"/>
          </p:cNvSpPr>
          <p:nvPr>
            <p:ph type="title"/>
          </p:nvPr>
        </p:nvSpPr>
        <p:spPr>
          <a:xfrm>
            <a:off x="152400" y="304800"/>
            <a:ext cx="8763000" cy="2514600"/>
          </a:xfrm>
        </p:spPr>
        <p:txBody>
          <a:bodyPr/>
          <a:lstStyle/>
          <a:p>
            <a:pPr eaLnBrk="1" hangingPunct="1"/>
            <a:r>
              <a:rPr lang="en-US" dirty="0" smtClean="0">
                <a:latin typeface="Arial Narrow" pitchFamily="34" charset="0"/>
              </a:rPr>
              <a:t>Thank You!</a:t>
            </a:r>
            <a:br>
              <a:rPr lang="en-US" dirty="0" smtClean="0">
                <a:latin typeface="Arial Narrow" pitchFamily="34" charset="0"/>
              </a:rPr>
            </a:br>
            <a:r>
              <a:rPr lang="en-US" sz="2000" dirty="0" smtClean="0">
                <a:latin typeface="Arial Narrow" pitchFamily="34" charset="0"/>
              </a:rPr>
              <a:t> </a:t>
            </a:r>
            <a:r>
              <a:rPr lang="en-US" sz="2000" b="0" dirty="0" smtClean="0">
                <a:latin typeface="Arial Narrow" pitchFamily="34" charset="0"/>
              </a:rPr>
              <a:t>Please visit </a:t>
            </a:r>
            <a:r>
              <a:rPr lang="en-US" sz="2000" b="0" dirty="0" smtClean="0">
                <a:latin typeface="Arial Narrow" pitchFamily="34" charset="0"/>
                <a:hlinkClick r:id="rId3"/>
              </a:rPr>
              <a:t>http://ccgpsmathematics9-12.wikispaces.com/</a:t>
            </a:r>
            <a:r>
              <a:rPr lang="en-US" sz="2000" b="0" dirty="0" smtClean="0">
                <a:latin typeface="Arial Narrow" pitchFamily="34" charset="0"/>
              </a:rPr>
              <a:t>  to share your feedback, ask questions, and share your ideas and resources!</a:t>
            </a:r>
            <a:br>
              <a:rPr lang="en-US" sz="2000" b="0" dirty="0" smtClean="0">
                <a:latin typeface="Arial Narrow" pitchFamily="34" charset="0"/>
              </a:rPr>
            </a:br>
            <a:r>
              <a:rPr lang="en-US" sz="2000" b="0" dirty="0" smtClean="0">
                <a:latin typeface="Arial Narrow" pitchFamily="34" charset="0"/>
              </a:rPr>
              <a:t>Please visit </a:t>
            </a:r>
            <a:r>
              <a:rPr lang="en-US" sz="2000" b="0" dirty="0" smtClean="0">
                <a:latin typeface="Arial Narrow" pitchFamily="34" charset="0"/>
                <a:hlinkClick r:id="rId4"/>
              </a:rPr>
              <a:t>https://www.georgiastandards.org/Common-Core/Pages/Math.aspx</a:t>
            </a:r>
            <a:r>
              <a:rPr lang="en-US" sz="2000" b="0" dirty="0" smtClean="0">
                <a:latin typeface="Arial Narrow" pitchFamily="34" charset="0"/>
              </a:rPr>
              <a:t/>
            </a:r>
            <a:br>
              <a:rPr lang="en-US" sz="2000" b="0" dirty="0" smtClean="0">
                <a:latin typeface="Arial Narrow" pitchFamily="34" charset="0"/>
              </a:rPr>
            </a:br>
            <a:r>
              <a:rPr lang="en-US" sz="2000" b="0" dirty="0" smtClean="0">
                <a:latin typeface="Arial Narrow" pitchFamily="34" charset="0"/>
              </a:rPr>
              <a:t>to join the 9-12 Mathematics email </a:t>
            </a:r>
            <a:r>
              <a:rPr lang="en-US" sz="2000" b="0" dirty="0" err="1" smtClean="0">
                <a:latin typeface="Arial Narrow" pitchFamily="34" charset="0"/>
              </a:rPr>
              <a:t>listserve</a:t>
            </a:r>
            <a:r>
              <a:rPr lang="en-US" sz="2000" b="0" dirty="0" smtClean="0">
                <a:latin typeface="Arial Narrow" pitchFamily="34" charset="0"/>
              </a:rPr>
              <a:t>.</a:t>
            </a:r>
            <a:br>
              <a:rPr lang="en-US" sz="2000" b="0" dirty="0" smtClean="0">
                <a:latin typeface="Arial Narrow" pitchFamily="34" charset="0"/>
              </a:rPr>
            </a:br>
            <a:r>
              <a:rPr lang="en-US" sz="2000" dirty="0"/>
              <a:t>Follow </a:t>
            </a:r>
            <a:r>
              <a:rPr lang="en-US" sz="2000" dirty="0" smtClean="0"/>
              <a:t>us on Twitter </a:t>
            </a:r>
            <a:r>
              <a:rPr lang="en-US" sz="2000" dirty="0"/>
              <a:t/>
            </a:r>
            <a:br>
              <a:rPr lang="en-US" sz="2000" dirty="0"/>
            </a:br>
            <a:r>
              <a:rPr lang="en-US" sz="2000" dirty="0" smtClean="0"/>
              <a:t>@</a:t>
            </a:r>
            <a:r>
              <a:rPr lang="en-US" sz="2000" dirty="0" err="1" smtClean="0"/>
              <a:t>GaDOEMath</a:t>
            </a:r>
            <a:endParaRPr lang="en-US" b="0" dirty="0" smtClean="0">
              <a:latin typeface="Arial Narrow" pitchFamily="34" charset="0"/>
            </a:endParaRPr>
          </a:p>
        </p:txBody>
      </p:sp>
      <p:sp>
        <p:nvSpPr>
          <p:cNvPr id="46083" name="Content Placeholder 5"/>
          <p:cNvSpPr>
            <a:spLocks noGrp="1"/>
          </p:cNvSpPr>
          <p:nvPr>
            <p:ph sz="half" idx="1"/>
          </p:nvPr>
        </p:nvSpPr>
        <p:spPr>
          <a:xfrm>
            <a:off x="457200" y="2895600"/>
            <a:ext cx="4038600" cy="1752600"/>
          </a:xfrm>
        </p:spPr>
        <p:txBody>
          <a:bodyPr/>
          <a:lstStyle/>
          <a:p>
            <a:pPr algn="ctr">
              <a:buFont typeface="Arial" charset="0"/>
              <a:buNone/>
            </a:pPr>
            <a:r>
              <a:rPr lang="en-US" b="1" dirty="0" smtClean="0">
                <a:latin typeface="Arial Narrow" pitchFamily="34" charset="0"/>
              </a:rPr>
              <a:t>Brooke Kline</a:t>
            </a:r>
          </a:p>
          <a:p>
            <a:pPr algn="ctr">
              <a:buFont typeface="Arial" charset="0"/>
              <a:buNone/>
            </a:pPr>
            <a:r>
              <a:rPr lang="en-US" dirty="0" smtClean="0">
                <a:latin typeface="Arial Narrow" pitchFamily="34" charset="0"/>
              </a:rPr>
              <a:t>Program Specialist (6‐12)</a:t>
            </a:r>
          </a:p>
          <a:p>
            <a:pPr algn="ctr">
              <a:buFont typeface="Arial" charset="0"/>
              <a:buNone/>
            </a:pPr>
            <a:r>
              <a:rPr lang="en-US" dirty="0" smtClean="0">
                <a:latin typeface="Arial Narrow" pitchFamily="34" charset="0"/>
                <a:hlinkClick r:id="rId5"/>
              </a:rPr>
              <a:t>bkline@doe.k12.ga.us</a:t>
            </a:r>
            <a:endParaRPr lang="en-US" dirty="0" smtClean="0">
              <a:latin typeface="Arial Narrow" pitchFamily="34" charset="0"/>
            </a:endParaRPr>
          </a:p>
          <a:p>
            <a:pPr algn="ctr">
              <a:buFont typeface="Arial" charset="0"/>
              <a:buNone/>
            </a:pPr>
            <a:endParaRPr lang="en-US" dirty="0" smtClean="0"/>
          </a:p>
          <a:p>
            <a:endParaRPr lang="en-US" dirty="0" smtClean="0"/>
          </a:p>
        </p:txBody>
      </p:sp>
      <p:sp>
        <p:nvSpPr>
          <p:cNvPr id="46084" name="Content Placeholder 6"/>
          <p:cNvSpPr>
            <a:spLocks noGrp="1"/>
          </p:cNvSpPr>
          <p:nvPr>
            <p:ph sz="half" idx="2"/>
          </p:nvPr>
        </p:nvSpPr>
        <p:spPr>
          <a:xfrm>
            <a:off x="4648200" y="2895600"/>
            <a:ext cx="4038600" cy="1828800"/>
          </a:xfrm>
        </p:spPr>
        <p:txBody>
          <a:bodyPr/>
          <a:lstStyle/>
          <a:p>
            <a:pPr algn="ctr">
              <a:buFont typeface="Arial" charset="0"/>
              <a:buNone/>
            </a:pPr>
            <a:r>
              <a:rPr lang="en-US" b="1" dirty="0" smtClean="0">
                <a:latin typeface="Arial Narrow" pitchFamily="34" charset="0"/>
              </a:rPr>
              <a:t>James Pratt</a:t>
            </a:r>
          </a:p>
          <a:p>
            <a:pPr algn="ctr">
              <a:buFont typeface="Arial" charset="0"/>
              <a:buNone/>
            </a:pPr>
            <a:r>
              <a:rPr lang="en-US" dirty="0" smtClean="0">
                <a:latin typeface="Arial Narrow" pitchFamily="34" charset="0"/>
              </a:rPr>
              <a:t>Program Specialist (6-12)</a:t>
            </a:r>
          </a:p>
          <a:p>
            <a:pPr algn="ctr">
              <a:buFont typeface="Arial" charset="0"/>
              <a:buNone/>
            </a:pPr>
            <a:r>
              <a:rPr lang="en-US" dirty="0" smtClean="0">
                <a:latin typeface="Arial Narrow" pitchFamily="34" charset="0"/>
                <a:hlinkClick r:id="rId6"/>
              </a:rPr>
              <a:t>jpratt@doe.k12.ga.us</a:t>
            </a:r>
            <a:endParaRPr lang="en-US" dirty="0" smtClean="0">
              <a:latin typeface="Arial Narrow" pitchFamily="34" charset="0"/>
            </a:endParaRPr>
          </a:p>
          <a:p>
            <a:pPr algn="ctr">
              <a:buFont typeface="Arial" charset="0"/>
              <a:buNone/>
            </a:pPr>
            <a:endParaRPr lang="en-US" dirty="0" smtClean="0"/>
          </a:p>
        </p:txBody>
      </p:sp>
      <p:sp>
        <p:nvSpPr>
          <p:cNvPr id="46085" name="TextBox 7"/>
          <p:cNvSpPr txBox="1">
            <a:spLocks noChangeArrowheads="1"/>
          </p:cNvSpPr>
          <p:nvPr/>
        </p:nvSpPr>
        <p:spPr bwMode="auto">
          <a:xfrm>
            <a:off x="533400" y="5105400"/>
            <a:ext cx="184731" cy="646331"/>
          </a:xfrm>
          <a:prstGeom prst="rect">
            <a:avLst/>
          </a:prstGeom>
          <a:noFill/>
          <a:ln w="9525">
            <a:noFill/>
            <a:miter lim="800000"/>
            <a:headEnd/>
            <a:tailEnd/>
          </a:ln>
        </p:spPr>
        <p:txBody>
          <a:bodyPr wrap="none">
            <a:spAutoFit/>
          </a:bodyPr>
          <a:lstStyle/>
          <a:p>
            <a:endParaRPr lang="en-US" dirty="0"/>
          </a:p>
          <a:p>
            <a:endParaRPr lang="en-US" dirty="0"/>
          </a:p>
        </p:txBody>
      </p:sp>
      <p:sp>
        <p:nvSpPr>
          <p:cNvPr id="6" name="TextBox 5"/>
          <p:cNvSpPr txBox="1"/>
          <p:nvPr/>
        </p:nvSpPr>
        <p:spPr>
          <a:xfrm>
            <a:off x="990600" y="4800600"/>
            <a:ext cx="7162800" cy="830997"/>
          </a:xfrm>
          <a:prstGeom prst="rect">
            <a:avLst/>
          </a:prstGeom>
          <a:noFill/>
        </p:spPr>
        <p:txBody>
          <a:bodyPr wrap="square" rtlCol="0">
            <a:spAutoFit/>
          </a:bodyPr>
          <a:lstStyle/>
          <a:p>
            <a:pPr algn="ctr"/>
            <a:r>
              <a:rPr lang="en-US" sz="2400" dirty="0" smtClean="0">
                <a:latin typeface="Arial Narrow" pitchFamily="34" charset="0"/>
              </a:rPr>
              <a:t>These materials are for nonprofit educational purposes only.  Any other use may constitute copyright infringement.</a:t>
            </a:r>
            <a:endParaRPr lang="en-US" sz="2400" dirty="0">
              <a:latin typeface="Arial Narrow" pitchFamily="34" charset="0"/>
            </a:endParaRPr>
          </a:p>
        </p:txBody>
      </p:sp>
      <p:pic>
        <p:nvPicPr>
          <p:cNvPr id="7" name="Picture 2" descr="C:\Users\Janet Wyche\AppData\Local\Temp\notesCB2CD5\CCGPS_LogoAPPLE2.jpg"/>
          <p:cNvPicPr>
            <a:picLocks noChangeAspect="1" noChangeArrowheads="1"/>
          </p:cNvPicPr>
          <p:nvPr/>
        </p:nvPicPr>
        <p:blipFill>
          <a:blip r:embed="rId7" cstate="print"/>
          <a:srcRect/>
          <a:stretch>
            <a:fillRect/>
          </a:stretch>
        </p:blipFill>
        <p:spPr bwMode="auto">
          <a:xfrm>
            <a:off x="7543800" y="57150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8952903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57200" y="3699804"/>
            <a:ext cx="8305800" cy="1786596"/>
          </a:xfrm>
        </p:spPr>
        <p:txBody>
          <a:bodyPr>
            <a:noAutofit/>
          </a:bodyPr>
          <a:lstStyle/>
          <a:p>
            <a:r>
              <a:rPr lang="en-US" sz="2400" dirty="0" smtClean="0"/>
              <a:t>Tamaiko Chappell- Lanier HS, Gwinnett County</a:t>
            </a:r>
          </a:p>
          <a:p>
            <a:r>
              <a:rPr lang="en-US" sz="2400" dirty="0" smtClean="0"/>
              <a:t>Joseph League- Harrison HS, Cobb County</a:t>
            </a:r>
          </a:p>
          <a:p>
            <a:r>
              <a:rPr lang="en-US" sz="2400" dirty="0" smtClean="0"/>
              <a:t>Marilyn Munford- Sandy Creek HS, Fayette County</a:t>
            </a:r>
          </a:p>
          <a:p>
            <a:r>
              <a:rPr lang="en-US" sz="2400" dirty="0" smtClean="0"/>
              <a:t>Sheila Sumner- Early County HS, Early County</a:t>
            </a:r>
            <a:endParaRPr lang="en-US" sz="2400" dirty="0"/>
          </a:p>
        </p:txBody>
      </p:sp>
      <p:sp>
        <p:nvSpPr>
          <p:cNvPr id="2" name="Title 1"/>
          <p:cNvSpPr>
            <a:spLocks noGrp="1"/>
          </p:cNvSpPr>
          <p:nvPr>
            <p:ph type="ctrTitle"/>
          </p:nvPr>
        </p:nvSpPr>
        <p:spPr>
          <a:xfrm>
            <a:off x="533400" y="304800"/>
            <a:ext cx="8229600" cy="2457450"/>
          </a:xfrm>
        </p:spPr>
        <p:txBody>
          <a:bodyPr/>
          <a:lstStyle/>
          <a:p>
            <a:r>
              <a:rPr lang="en-US" dirty="0" smtClean="0"/>
              <a:t>Analytic Geometry Resource Revision Team</a:t>
            </a:r>
            <a:endParaRPr lang="en-US" dirty="0"/>
          </a:p>
        </p:txBody>
      </p:sp>
    </p:spTree>
    <p:extLst>
      <p:ext uri="{BB962C8B-B14F-4D97-AF65-F5344CB8AC3E}">
        <p14:creationId xmlns:p14="http://schemas.microsoft.com/office/powerpoint/2010/main" val="35294765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C</a:t>
            </a:r>
            <a:r>
              <a:rPr lang="en-US" dirty="0" smtClean="0"/>
              <a:t>ontent domains/standards are hyperlinked to High School Flipbooks.</a:t>
            </a:r>
          </a:p>
          <a:p>
            <a:r>
              <a:rPr lang="en-US" dirty="0" smtClean="0"/>
              <a:t>A description of the types of tasks included in each unit is provided. </a:t>
            </a:r>
          </a:p>
          <a:p>
            <a:r>
              <a:rPr lang="en-US" dirty="0" smtClean="0"/>
              <a:t>Detailed information is provided on Formative Assessment Lessons, which are now incorporated in each unit.</a:t>
            </a:r>
          </a:p>
          <a:p>
            <a:r>
              <a:rPr lang="en-US" dirty="0" smtClean="0"/>
              <a:t>Internet resources,  as well as instructional support and assessment resources are also provided.</a:t>
            </a:r>
            <a:endParaRPr lang="en-US" dirty="0"/>
          </a:p>
        </p:txBody>
      </p:sp>
      <p:sp>
        <p:nvSpPr>
          <p:cNvPr id="3" name="Title 2"/>
          <p:cNvSpPr>
            <a:spLocks noGrp="1"/>
          </p:cNvSpPr>
          <p:nvPr>
            <p:ph type="title"/>
          </p:nvPr>
        </p:nvSpPr>
        <p:spPr/>
        <p:txBody>
          <a:bodyPr>
            <a:normAutofit fontScale="90000"/>
          </a:bodyPr>
          <a:lstStyle/>
          <a:p>
            <a:r>
              <a:rPr lang="en-US" dirty="0" smtClean="0"/>
              <a:t>New &amp; Improved! </a:t>
            </a:r>
            <a:br>
              <a:rPr lang="en-US" dirty="0" smtClean="0"/>
            </a:br>
            <a:r>
              <a:rPr lang="en-US" dirty="0" smtClean="0"/>
              <a:t>Comprehensive Course Overview</a:t>
            </a:r>
            <a:endParaRPr lang="en-US" dirty="0"/>
          </a:p>
        </p:txBody>
      </p:sp>
    </p:spTree>
    <p:extLst>
      <p:ext uri="{BB962C8B-B14F-4D97-AF65-F5344CB8AC3E}">
        <p14:creationId xmlns:p14="http://schemas.microsoft.com/office/powerpoint/2010/main" val="13100078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524000"/>
            <a:ext cx="8229600" cy="5029200"/>
          </a:xfrm>
        </p:spPr>
        <p:txBody>
          <a:bodyPr/>
          <a:lstStyle/>
          <a:p>
            <a:r>
              <a:rPr lang="en-US" dirty="0" smtClean="0"/>
              <a:t>Units restructured to include FAL’s and CTE Tasks</a:t>
            </a:r>
          </a:p>
          <a:p>
            <a:r>
              <a:rPr lang="en-US" dirty="0" smtClean="0"/>
              <a:t>A variety of tasks are included</a:t>
            </a:r>
          </a:p>
          <a:p>
            <a:r>
              <a:rPr lang="en-US" dirty="0" smtClean="0"/>
              <a:t>Specific standards of mathematical practice are designated to each task</a:t>
            </a:r>
            <a:endParaRPr lang="en-US" dirty="0"/>
          </a:p>
        </p:txBody>
      </p:sp>
      <p:sp>
        <p:nvSpPr>
          <p:cNvPr id="3" name="Title 2"/>
          <p:cNvSpPr>
            <a:spLocks noGrp="1"/>
          </p:cNvSpPr>
          <p:nvPr>
            <p:ph type="title"/>
          </p:nvPr>
        </p:nvSpPr>
        <p:spPr/>
        <p:txBody>
          <a:bodyPr/>
          <a:lstStyle/>
          <a:p>
            <a:r>
              <a:rPr lang="en-US" dirty="0" smtClean="0"/>
              <a:t>The “New” Frameworks…	</a:t>
            </a:r>
            <a:endParaRPr lang="en-US" dirty="0"/>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57400" y="3733799"/>
            <a:ext cx="4913519" cy="28050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52804280"/>
      </p:ext>
    </p:extLst>
  </p:cSld>
  <p:clrMapOvr>
    <a:masterClrMapping/>
  </p:clrMapOvr>
</p:sld>
</file>

<file path=ppt/theme/_rels/them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image" Target="../media/image2.jpeg"/></Relationships>
</file>

<file path=ppt/theme/theme1.xml><?xml version="1.0" encoding="utf-8"?>
<a:theme xmlns:a="http://schemas.openxmlformats.org/drawingml/2006/main" name="~0980123">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ustom 1">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9.13.11 Mathematics Curriculum Supervisors Update Webinar</Template>
  <TotalTime>8867</TotalTime>
  <Words>4276</Words>
  <Application>Microsoft Office PowerPoint</Application>
  <PresentationFormat>On-screen Show (4:3)</PresentationFormat>
  <Paragraphs>786</Paragraphs>
  <Slides>68</Slides>
  <Notes>68</Notes>
  <HiddenSlides>0</HiddenSlides>
  <MMClips>0</MMClips>
  <ScaleCrop>false</ScaleCrop>
  <HeadingPairs>
    <vt:vector size="4" baseType="variant">
      <vt:variant>
        <vt:lpstr>Theme</vt:lpstr>
      </vt:variant>
      <vt:variant>
        <vt:i4>2</vt:i4>
      </vt:variant>
      <vt:variant>
        <vt:lpstr>Slide Titles</vt:lpstr>
      </vt:variant>
      <vt:variant>
        <vt:i4>68</vt:i4>
      </vt:variant>
    </vt:vector>
  </HeadingPairs>
  <TitlesOfParts>
    <vt:vector size="70" baseType="lpstr">
      <vt:lpstr>~0980123</vt:lpstr>
      <vt:lpstr>Paper</vt:lpstr>
      <vt:lpstr>CCGPS Mathematics Unit-by-Unit Grade Level Webinar Analytic Geometry Unit 2: Right Triangle Trigonometry July 30, 2013</vt:lpstr>
      <vt:lpstr>CCGPS Mathematics Unit-by-Unit Grade Level Webinar Analytic Geometry Unit 2: Right Triangle Trigonometry July 30, 2013</vt:lpstr>
      <vt:lpstr>Expectations and clearing up confusion</vt:lpstr>
      <vt:lpstr>What is a Wiki?</vt:lpstr>
      <vt:lpstr>Welcome!</vt:lpstr>
      <vt:lpstr>2013 AG Resource Revision Team</vt:lpstr>
      <vt:lpstr>Analytic Geometry Resource Revision Team</vt:lpstr>
      <vt:lpstr>New &amp; Improved!  Comprehensive Course Overview</vt:lpstr>
      <vt:lpstr>The “New” Frameworks… </vt:lpstr>
      <vt:lpstr>Questions?</vt:lpstr>
      <vt:lpstr>Feedback</vt:lpstr>
      <vt:lpstr>Parent  Communication</vt:lpstr>
      <vt:lpstr>Parent  Communication</vt:lpstr>
      <vt:lpstr>Parent  Communication</vt:lpstr>
      <vt:lpstr>Wiki/Email Questions</vt:lpstr>
      <vt:lpstr>Wiki/Email Questions</vt:lpstr>
      <vt:lpstr>Wiki/Email Questions</vt:lpstr>
      <vt:lpstr>Activate your Brain </vt:lpstr>
      <vt:lpstr>What’s the big idea?</vt:lpstr>
      <vt:lpstr>What’s the big idea?</vt:lpstr>
      <vt:lpstr>What’s the big idea?</vt:lpstr>
      <vt:lpstr>Coherence and Focus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Activate your Brain </vt:lpstr>
      <vt:lpstr>Activate your Brain </vt:lpstr>
      <vt:lpstr>Activate your Brain </vt:lpstr>
      <vt:lpstr>Activate your Brain </vt:lpstr>
      <vt:lpstr>Activate your Brain </vt:lpstr>
      <vt:lpstr>Activate your Brain </vt:lpstr>
      <vt:lpstr>Activate your Brain </vt:lpstr>
      <vt:lpstr>Activate your Brain </vt:lpstr>
      <vt:lpstr>Activate your Brain </vt:lpstr>
      <vt:lpstr>Activate your Brain </vt:lpstr>
      <vt:lpstr>Activate your Brain </vt:lpstr>
      <vt:lpstr>Assessment</vt:lpstr>
      <vt:lpstr>Assessment</vt:lpstr>
      <vt:lpstr>Assessment</vt:lpstr>
      <vt:lpstr>Resource List</vt:lpstr>
      <vt:lpstr>Resources</vt:lpstr>
      <vt:lpstr>Resources</vt:lpstr>
      <vt:lpstr>Resources</vt:lpstr>
      <vt:lpstr>Resources</vt:lpstr>
      <vt:lpstr>Thank You!  Please visit http://ccgpsmathematics9-12.wikispaces.com/  to share your feedback, ask questions, and share your ideas and resources! Please visit https://www.georgiastandards.org/Common-Core/Pages/Math.aspx to join the 9-12 Mathematics email listserve. Follow us on Twitter  @GaDOEMath</vt:lpstr>
    </vt:vector>
  </TitlesOfParts>
  <Company>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dc:title>
  <dc:creator> </dc:creator>
  <cp:lastModifiedBy>GaDOE</cp:lastModifiedBy>
  <cp:revision>808</cp:revision>
  <dcterms:created xsi:type="dcterms:W3CDTF">2012-04-02T19:02:51Z</dcterms:created>
  <dcterms:modified xsi:type="dcterms:W3CDTF">2013-07-26T19:45:16Z</dcterms:modified>
</cp:coreProperties>
</file>